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5" r:id="rId1"/>
    <p:sldMasterId id="2147483707" r:id="rId2"/>
  </p:sldMasterIdLst>
  <p:notesMasterIdLst>
    <p:notesMasterId r:id="rId35"/>
  </p:notesMasterIdLst>
  <p:sldIdLst>
    <p:sldId id="327" r:id="rId3"/>
    <p:sldId id="257" r:id="rId4"/>
    <p:sldId id="287" r:id="rId5"/>
    <p:sldId id="325" r:id="rId6"/>
    <p:sldId id="288" r:id="rId7"/>
    <p:sldId id="291" r:id="rId8"/>
    <p:sldId id="282" r:id="rId9"/>
    <p:sldId id="281" r:id="rId10"/>
    <p:sldId id="283" r:id="rId11"/>
    <p:sldId id="284" r:id="rId12"/>
    <p:sldId id="285" r:id="rId13"/>
    <p:sldId id="286" r:id="rId14"/>
    <p:sldId id="292" r:id="rId15"/>
    <p:sldId id="293" r:id="rId16"/>
    <p:sldId id="302" r:id="rId17"/>
    <p:sldId id="303" r:id="rId18"/>
    <p:sldId id="295" r:id="rId19"/>
    <p:sldId id="296" r:id="rId20"/>
    <p:sldId id="297" r:id="rId21"/>
    <p:sldId id="304" r:id="rId22"/>
    <p:sldId id="305" r:id="rId23"/>
    <p:sldId id="306" r:id="rId24"/>
    <p:sldId id="307" r:id="rId25"/>
    <p:sldId id="308" r:id="rId26"/>
    <p:sldId id="315" r:id="rId27"/>
    <p:sldId id="316" r:id="rId28"/>
    <p:sldId id="318" r:id="rId29"/>
    <p:sldId id="317" r:id="rId30"/>
    <p:sldId id="311" r:id="rId31"/>
    <p:sldId id="312" r:id="rId32"/>
    <p:sldId id="313" r:id="rId33"/>
    <p:sldId id="310"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Lunch and learn" id="{22FA5DF1-9140-A445-9E1A-AB034AC4E7B0}">
          <p14:sldIdLst>
            <p14:sldId id="327"/>
          </p14:sldIdLst>
        </p14:section>
        <p14:section name="Intro/Agenda" id="{17245A89-C05E-F04C-9736-88BE98334335}">
          <p14:sldIdLst>
            <p14:sldId id="257"/>
          </p14:sldIdLst>
        </p14:section>
        <p14:section name="PCF Overview" id="{33078427-9765-ED49-BEAE-51318509E0F8}">
          <p14:sldIdLst>
            <p14:sldId id="287"/>
            <p14:sldId id="325"/>
            <p14:sldId id="288"/>
            <p14:sldId id="291"/>
          </p14:sldIdLst>
        </p14:section>
        <p14:section name="Orgs, Spaces, Users and Quota" id="{2265F404-8B9E-D642-BC17-FC93DFF7CD72}">
          <p14:sldIdLst>
            <p14:sldId id="282"/>
            <p14:sldId id="281"/>
            <p14:sldId id="283"/>
            <p14:sldId id="284"/>
            <p14:sldId id="285"/>
            <p14:sldId id="286"/>
          </p14:sldIdLst>
        </p14:section>
        <p14:section name="CF CLI, Apps Manager, CC API" id="{C6EE86C2-F3FF-B24C-937B-8155A63D3C02}">
          <p14:sldIdLst>
            <p14:sldId id="292"/>
            <p14:sldId id="293"/>
            <p14:sldId id="302"/>
            <p14:sldId id="303"/>
          </p14:sldIdLst>
        </p14:section>
        <p14:section name="Buildpacks" id="{D06B3E5E-42ED-1E4F-A4FF-0F95EE0B6448}">
          <p14:sldIdLst>
            <p14:sldId id="295"/>
            <p14:sldId id="296"/>
            <p14:sldId id="297"/>
          </p14:sldIdLst>
        </p14:section>
        <p14:section name="CF Services" id="{1BBCAD1F-3181-6743-8BFE-F08B412F57B6}">
          <p14:sldIdLst>
            <p14:sldId id="304"/>
            <p14:sldId id="305"/>
            <p14:sldId id="306"/>
            <p14:sldId id="307"/>
            <p14:sldId id="308"/>
          </p14:sldIdLst>
        </p14:section>
        <p14:section name="Logging" id="{057AF0CB-806F-CE4A-A6D4-29331F67BDF8}">
          <p14:sldIdLst>
            <p14:sldId id="315"/>
            <p14:sldId id="316"/>
            <p14:sldId id="318"/>
            <p14:sldId id="317"/>
          </p14:sldIdLst>
        </p14:section>
        <p14:section name="Domains and Routes" id="{DB16641C-AD3D-1148-9AF8-3928DED81EAB}">
          <p14:sldIdLst>
            <p14:sldId id="311"/>
            <p14:sldId id="312"/>
            <p14:sldId id="313"/>
          </p14:sldIdLst>
        </p14:section>
        <p14:section name="Demo" id="{F16AAF76-5382-D140-B533-28023FA3FD24}">
          <p14:sldIdLst>
            <p14:sldId id="31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V Genoves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37" autoAdjust="0"/>
    <p:restoredTop sz="97231" autoAdjust="0"/>
  </p:normalViewPr>
  <p:slideViewPr>
    <p:cSldViewPr snapToGrid="0" snapToObjects="1">
      <p:cViewPr>
        <p:scale>
          <a:sx n="94" d="100"/>
          <a:sy n="94" d="100"/>
        </p:scale>
        <p:origin x="832" y="688"/>
      </p:cViewPr>
      <p:guideLst>
        <p:guide orient="horz" pos="1620"/>
        <p:guide pos="2880"/>
      </p:guideLst>
    </p:cSldViewPr>
  </p:slideViewPr>
  <p:outlineViewPr>
    <p:cViewPr>
      <p:scale>
        <a:sx n="33" d="100"/>
        <a:sy n="33" d="100"/>
      </p:scale>
      <p:origin x="0" y="112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8625319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362736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504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9373" y="686429"/>
            <a:ext cx="60792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295170" y="2972429"/>
            <a:ext cx="6267599" cy="5793600"/>
          </a:xfrm>
          <a:prstGeom prst="rect">
            <a:avLst/>
          </a:prstGeom>
          <a:noFill/>
          <a:ln>
            <a:noFill/>
          </a:ln>
        </p:spPr>
        <p:txBody>
          <a:bodyPr lIns="90500" tIns="45250" rIns="90500" bIns="45250"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Intro: And this is what PCF tries to solve, removing the operational burden by elevating the level of abstraction.</a:t>
            </a: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1 – Before Virtualization companies needed to handle all layers of the technology stack, and with the onset of virtualization, elevating the level of abstraction up to VMs companies optimized costs and  become more agile</a:t>
            </a: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2 – But it was still not enough for Devs (what can they do with VMs?). The logical evolution is to raise again the level of abstraction with a Platform that can automate and orchestrate all pieces underneath</a:t>
            </a: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3 – In a Cloud Native Platform like PCF you focus on managing apps and data services (if external), enabling your teams to focus on generating biz value.</a:t>
            </a:r>
          </a:p>
          <a:p>
            <a:pPr marL="0" marR="0" lvl="0" indent="0" algn="l" rtl="0">
              <a:lnSpc>
                <a:spcPct val="100000"/>
              </a:lnSpc>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Transition: All this leads to become more agile and reduce costs even further.</a:t>
            </a:r>
          </a:p>
          <a:p>
            <a:pPr marL="0" marR="0" lvl="0" indent="0" algn="l" rtl="0">
              <a:spcBef>
                <a:spcPts val="1200"/>
              </a:spcBef>
              <a:spcAft>
                <a:spcPts val="0"/>
              </a:spcAft>
              <a:buClr>
                <a:schemeClr val="dk1"/>
              </a:buClr>
              <a:buFont typeface="Arial"/>
              <a:buNone/>
            </a:pPr>
            <a:endParaRPr sz="1100" b="0" i="0" u="none" strike="noStrike" cap="none" dirty="0">
              <a:solidFill>
                <a:schemeClr val="dk1"/>
              </a:solidFill>
              <a:latin typeface="Verdana"/>
              <a:ea typeface="Verdana"/>
              <a:cs typeface="Verdana"/>
              <a:sym typeface="Verdana"/>
            </a:endParaRP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a:t>
            </a:r>
          </a:p>
          <a:p>
            <a:pPr marL="0" marR="0" lvl="0" indent="0" algn="l" rtl="0">
              <a:spcBef>
                <a:spcPts val="0"/>
              </a:spcBef>
              <a:spcAft>
                <a:spcPts val="0"/>
              </a:spcAft>
              <a:buClr>
                <a:schemeClr val="dk1"/>
              </a:buClr>
              <a:buSzPct val="25000"/>
              <a:buFont typeface="Arial"/>
              <a:buNone/>
            </a:pPr>
            <a:r>
              <a:rPr lang="en" sz="1200" b="0" i="0" u="none" strike="noStrike" cap="none" dirty="0">
                <a:solidFill>
                  <a:schemeClr val="dk1"/>
                </a:solidFill>
                <a:latin typeface="Verdana"/>
                <a:ea typeface="Verdana"/>
                <a:cs typeface="Verdana"/>
                <a:sym typeface="Verdana"/>
              </a:rPr>
              <a:t>PCF solves the last mile problem: the abstracted pool of machines that still had to be managed and configured and setup are now orchestrated in a reliable, compliant manner so that the developers can focus on apps, and the bootstrapping of all other external dependencies is automatic and effortless</a:t>
            </a:r>
          </a:p>
          <a:p>
            <a:pPr marL="0" marR="0" lvl="0" indent="0" algn="l" rtl="0">
              <a:spcBef>
                <a:spcPts val="1200"/>
              </a:spcBef>
              <a:spcAft>
                <a:spcPts val="0"/>
              </a:spcAft>
              <a:buClr>
                <a:schemeClr val="dk1"/>
              </a:buClr>
              <a:buFont typeface="Arial"/>
              <a:buNone/>
            </a:pPr>
            <a:endParaRPr sz="1100" b="0" i="0" u="none" strike="noStrike" cap="none" dirty="0">
              <a:solidFill>
                <a:schemeClr val="dk1"/>
              </a:solidFill>
              <a:latin typeface="Verdana"/>
              <a:ea typeface="Verdana"/>
              <a:cs typeface="Verdana"/>
              <a:sym typeface="Verdana"/>
            </a:endParaRP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A structured Platform that provides the opinion and the governance to deploy directly to prod safely, with a level of abstraction that handles the orchestration of all pieces underneath.</a:t>
            </a:r>
            <a:br>
              <a:rPr lang="en" sz="1100" b="0" i="0" u="none" strike="noStrike" cap="none" dirty="0">
                <a:solidFill>
                  <a:schemeClr val="dk1"/>
                </a:solidFill>
                <a:latin typeface="Verdana"/>
                <a:ea typeface="Verdana"/>
                <a:cs typeface="Verdana"/>
                <a:sym typeface="Verdana"/>
              </a:rPr>
            </a:br>
            <a:r>
              <a:rPr lang="en" sz="1200" b="0" i="0" u="none" strike="noStrike" cap="none" dirty="0">
                <a:solidFill>
                  <a:schemeClr val="dk1"/>
                </a:solidFill>
                <a:latin typeface="Arial"/>
                <a:ea typeface="Arial"/>
                <a:cs typeface="Arial"/>
                <a:sym typeface="Arial"/>
              </a:rPr>
              <a:t>Opinionated in the way it builds, packages and runs your applications</a:t>
            </a:r>
          </a:p>
          <a:p>
            <a:pPr marL="393700" marR="0" lvl="1" indent="-177800" algn="l" rtl="0">
              <a:spcBef>
                <a:spcPts val="600"/>
              </a:spcBef>
              <a:spcAft>
                <a:spcPts val="0"/>
              </a:spcAft>
              <a:buClr>
                <a:schemeClr val="dk1"/>
              </a:buClr>
              <a:buSzPct val="100000"/>
              <a:buFont typeface="Noto Sans Symbols"/>
              <a:buChar char="•"/>
            </a:pPr>
            <a:r>
              <a:rPr lang="en" sz="1200" b="0" i="0" u="none" strike="noStrike" cap="none" dirty="0">
                <a:solidFill>
                  <a:schemeClr val="dk1"/>
                </a:solidFill>
                <a:latin typeface="Arial"/>
                <a:ea typeface="Arial"/>
                <a:cs typeface="Arial"/>
                <a:sym typeface="Arial"/>
              </a:rPr>
              <a:t>But giving you full flexibility and choice on the language, framework, backing services and cloud you want to use</a:t>
            </a:r>
          </a:p>
          <a:p>
            <a:pPr marL="393700" marR="0" lvl="1" indent="-177800" algn="l" rtl="0">
              <a:spcBef>
                <a:spcPts val="600"/>
              </a:spcBef>
              <a:spcAft>
                <a:spcPts val="0"/>
              </a:spcAft>
              <a:buClr>
                <a:schemeClr val="dk1"/>
              </a:buClr>
              <a:buSzPct val="100000"/>
              <a:buFont typeface="Noto Sans Symbols"/>
              <a:buChar char="•"/>
            </a:pPr>
            <a:r>
              <a:rPr lang="en" sz="1200" b="0" i="0" u="none" strike="noStrike" cap="none" dirty="0">
                <a:solidFill>
                  <a:schemeClr val="dk1"/>
                </a:solidFill>
                <a:latin typeface="Arial"/>
                <a:ea typeface="Arial"/>
                <a:cs typeface="Arial"/>
                <a:sym typeface="Arial"/>
              </a:rPr>
              <a:t>Enables you to use the right tool for the right problem at different levels</a:t>
            </a:r>
          </a:p>
          <a:p>
            <a:pPr marL="0" marR="0" lvl="0" indent="0" algn="l" rtl="0">
              <a:spcBef>
                <a:spcPts val="1200"/>
              </a:spcBef>
              <a:buClr>
                <a:schemeClr val="dk1"/>
              </a:buClr>
              <a:buFont typeface="Arial"/>
              <a:buNone/>
            </a:pP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 Blank logo">
    <p:spTree>
      <p:nvGrpSpPr>
        <p:cNvPr id="1" name="Shape 129"/>
        <p:cNvGrpSpPr/>
        <p:nvPr/>
      </p:nvGrpSpPr>
      <p:grpSpPr>
        <a:xfrm>
          <a:off x="0" y="0"/>
          <a:ext cx="0" cy="0"/>
          <a:chOff x="0" y="0"/>
          <a:chExt cx="0" cy="0"/>
        </a:xfrm>
      </p:grpSpPr>
      <p:sp>
        <p:nvSpPr>
          <p:cNvPr id="130" name="Shape 130"/>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206375"/>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3" name="Shape 133"/>
          <p:cNvSpPr txBox="1">
            <a:spLocks noGrp="1"/>
          </p:cNvSpPr>
          <p:nvPr>
            <p:ph type="body" idx="1"/>
          </p:nvPr>
        </p:nvSpPr>
        <p:spPr>
          <a:xfrm>
            <a:off x="457200" y="772583"/>
            <a:ext cx="8229600" cy="3394200"/>
          </a:xfrm>
          <a:prstGeom prst="rect">
            <a:avLst/>
          </a:prstGeom>
          <a:noFill/>
          <a:ln>
            <a:noFill/>
          </a:ln>
        </p:spPr>
        <p:txBody>
          <a:bodyPr lIns="91425" tIns="91425" rIns="91425" bIns="91425" anchor="t" anchorCtr="0"/>
          <a:lstStyle>
            <a:lvl1pPr marL="228600" marR="0" lvl="0" indent="-7620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06375"/>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3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137"/>
        <p:cNvGrpSpPr/>
        <p:nvPr/>
      </p:nvGrpSpPr>
      <p:grpSpPr>
        <a:xfrm>
          <a:off x="0" y="0"/>
          <a:ext cx="0" cy="0"/>
          <a:chOff x="0" y="0"/>
          <a:chExt cx="0" cy="0"/>
        </a:xfrm>
      </p:grpSpPr>
      <p:sp>
        <p:nvSpPr>
          <p:cNvPr id="138" name="Shape 138"/>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39" name="Shape 139" descr="BeBold_Coverpage_1.jpg"/>
          <p:cNvPicPr preferRelativeResize="0"/>
          <p:nvPr/>
        </p:nvPicPr>
        <p:blipFill rotWithShape="1">
          <a:blip r:embed="rId2">
            <a:alphaModFix/>
          </a:blip>
          <a:srcRect t="2591"/>
          <a:stretch/>
        </p:blipFill>
        <p:spPr>
          <a:xfrm>
            <a:off x="0" y="0"/>
            <a:ext cx="9144000" cy="5010300"/>
          </a:xfrm>
          <a:prstGeom prst="rect">
            <a:avLst/>
          </a:prstGeom>
          <a:noFill/>
          <a:ln>
            <a:noFill/>
          </a:ln>
        </p:spPr>
      </p:pic>
      <p:sp>
        <p:nvSpPr>
          <p:cNvPr id="140" name="Shape 140"/>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141" name="Shape 141" descr="Pivotal_White.png"/>
          <p:cNvPicPr preferRelativeResize="0"/>
          <p:nvPr/>
        </p:nvPicPr>
        <p:blipFill rotWithShape="1">
          <a:blip r:embed="rId3">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142"/>
        <p:cNvGrpSpPr/>
        <p:nvPr/>
      </p:nvGrpSpPr>
      <p:grpSpPr>
        <a:xfrm>
          <a:off x="0" y="0"/>
          <a:ext cx="0" cy="0"/>
          <a:chOff x="0" y="0"/>
          <a:chExt cx="0" cy="0"/>
        </a:xfrm>
      </p:grpSpPr>
      <p:sp>
        <p:nvSpPr>
          <p:cNvPr id="143" name="Shape 143"/>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4" name="Shape 144"/>
          <p:cNvSpPr txBox="1">
            <a:spLocks noGrp="1"/>
          </p:cNvSpPr>
          <p:nvPr>
            <p:ph type="ctrTitle"/>
          </p:nvPr>
        </p:nvSpPr>
        <p:spPr>
          <a:xfrm>
            <a:off x="890584" y="1815025"/>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5" name="Shape 145"/>
          <p:cNvSpPr txBox="1">
            <a:spLocks noGrp="1"/>
          </p:cNvSpPr>
          <p:nvPr>
            <p:ph type="subTitle" idx="1"/>
          </p:nvPr>
        </p:nvSpPr>
        <p:spPr>
          <a:xfrm>
            <a:off x="890587" y="2411127"/>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rgbClr val="33928A"/>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146" name="Shape 146"/>
          <p:cNvSpPr txBox="1">
            <a:spLocks noGrp="1"/>
          </p:cNvSpPr>
          <p:nvPr>
            <p:ph type="body" idx="2"/>
          </p:nvPr>
        </p:nvSpPr>
        <p:spPr>
          <a:xfrm>
            <a:off x="890586" y="2993955"/>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147"/>
        <p:cNvGrpSpPr/>
        <p:nvPr/>
      </p:nvGrpSpPr>
      <p:grpSpPr>
        <a:xfrm>
          <a:off x="0" y="0"/>
          <a:ext cx="0" cy="0"/>
          <a:chOff x="0" y="0"/>
          <a:chExt cx="0" cy="0"/>
        </a:xfrm>
      </p:grpSpPr>
      <p:sp>
        <p:nvSpPr>
          <p:cNvPr id="148" name="Shape 148"/>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9" name="Shape 149"/>
          <p:cNvSpPr txBox="1">
            <a:spLocks noGrp="1"/>
          </p:cNvSpPr>
          <p:nvPr>
            <p:ph type="ctrTitle"/>
          </p:nvPr>
        </p:nvSpPr>
        <p:spPr>
          <a:xfrm>
            <a:off x="890584" y="1813515"/>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0" name="Shape 150"/>
          <p:cNvSpPr txBox="1">
            <a:spLocks noGrp="1"/>
          </p:cNvSpPr>
          <p:nvPr>
            <p:ph type="subTitle" idx="1"/>
          </p:nvPr>
        </p:nvSpPr>
        <p:spPr>
          <a:xfrm>
            <a:off x="890587" y="2409616"/>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chemeClr val="accent1"/>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151" name="Shape 151"/>
          <p:cNvSpPr txBox="1">
            <a:spLocks noGrp="1"/>
          </p:cNvSpPr>
          <p:nvPr>
            <p:ph type="body" idx="2"/>
          </p:nvPr>
        </p:nvSpPr>
        <p:spPr>
          <a:xfrm>
            <a:off x="890586" y="2992443"/>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2" name="Shape 152"/>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153" name="Shape 153"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Divider">
    <p:spTree>
      <p:nvGrpSpPr>
        <p:cNvPr id="1" name="Shape 154"/>
        <p:cNvGrpSpPr/>
        <p:nvPr/>
      </p:nvGrpSpPr>
      <p:grpSpPr>
        <a:xfrm>
          <a:off x="0" y="0"/>
          <a:ext cx="0" cy="0"/>
          <a:chOff x="0" y="0"/>
          <a:chExt cx="0" cy="0"/>
        </a:xfrm>
      </p:grpSpPr>
      <p:sp>
        <p:nvSpPr>
          <p:cNvPr id="155" name="Shape 155"/>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56" name="Shape 156"/>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a:solidFill>
                  <a:srgbClr val="7F7F7F"/>
                </a:solidFill>
                <a:latin typeface="Arial"/>
                <a:ea typeface="Arial"/>
                <a:cs typeface="Arial"/>
                <a:sym typeface="Arial"/>
              </a:rPr>
              <a:t>‹#›</a:t>
            </a:fld>
            <a:endParaRPr lang="en" sz="800">
              <a:solidFill>
                <a:srgbClr val="7F7F7F"/>
              </a:solidFill>
              <a:latin typeface="Arial"/>
              <a:ea typeface="Arial"/>
              <a:cs typeface="Arial"/>
              <a:sym typeface="Arial"/>
            </a:endParaRPr>
          </a:p>
        </p:txBody>
      </p:sp>
      <p:sp>
        <p:nvSpPr>
          <p:cNvPr id="157" name="Shape 157"/>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50">
                <a:solidFill>
                  <a:srgbClr val="7F7F7F"/>
                </a:solidFill>
                <a:latin typeface="Arial"/>
                <a:ea typeface="Arial"/>
                <a:cs typeface="Arial"/>
                <a:sym typeface="Arial"/>
              </a:rPr>
              <a:t>Pivotal Confidential–Internal Use Only</a:t>
            </a:r>
          </a:p>
        </p:txBody>
      </p:sp>
      <p:pic>
        <p:nvPicPr>
          <p:cNvPr id="158" name="Shape 158" descr="Pivotal_White.png"/>
          <p:cNvPicPr preferRelativeResize="0"/>
          <p:nvPr/>
        </p:nvPicPr>
        <p:blipFill rotWithShape="1">
          <a:blip r:embed="rId2">
            <a:alphaModFix/>
          </a:blip>
          <a:srcRect l="20054" t="21654" r="18524" b="26492"/>
          <a:stretch/>
        </p:blipFill>
        <p:spPr>
          <a:xfrm>
            <a:off x="1687232" y="1328880"/>
            <a:ext cx="5842500" cy="1931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3_Divider">
    <p:spTree>
      <p:nvGrpSpPr>
        <p:cNvPr id="1" name="Shape 159"/>
        <p:cNvGrpSpPr/>
        <p:nvPr/>
      </p:nvGrpSpPr>
      <p:grpSpPr>
        <a:xfrm>
          <a:off x="0" y="0"/>
          <a:ext cx="0" cy="0"/>
          <a:chOff x="0" y="0"/>
          <a:chExt cx="0" cy="0"/>
        </a:xfrm>
      </p:grpSpPr>
      <p:sp>
        <p:nvSpPr>
          <p:cNvPr id="160" name="Shape 160"/>
          <p:cNvSpPr/>
          <p:nvPr/>
        </p:nvSpPr>
        <p:spPr>
          <a:xfrm>
            <a:off x="0" y="0"/>
            <a:ext cx="9144000" cy="5143500"/>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61" name="Shape 161"/>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BFBFBF"/>
              </a:buClr>
              <a:buSzPct val="25000"/>
              <a:buFont typeface="Arial"/>
              <a:buNone/>
            </a:pPr>
            <a:fld id="{00000000-1234-1234-1234-123412341234}" type="slidenum">
              <a:rPr lang="en" sz="800">
                <a:solidFill>
                  <a:srgbClr val="BFBFBF"/>
                </a:solidFill>
                <a:latin typeface="Arial"/>
                <a:ea typeface="Arial"/>
                <a:cs typeface="Arial"/>
                <a:sym typeface="Arial"/>
              </a:rPr>
              <a:t>‹#›</a:t>
            </a:fld>
            <a:endParaRPr lang="en" sz="800">
              <a:solidFill>
                <a:srgbClr val="BFBFBF"/>
              </a:solidFill>
              <a:latin typeface="Arial"/>
              <a:ea typeface="Arial"/>
              <a:cs typeface="Arial"/>
              <a:sym typeface="Arial"/>
            </a:endParaRPr>
          </a:p>
        </p:txBody>
      </p:sp>
      <p:sp>
        <p:nvSpPr>
          <p:cNvPr id="162" name="Shape 162"/>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BFBFBF"/>
              </a:buClr>
              <a:buSzPct val="25000"/>
              <a:buFont typeface="Arial"/>
              <a:buNone/>
            </a:pPr>
            <a:r>
              <a:rPr lang="en" sz="650">
                <a:solidFill>
                  <a:srgbClr val="BFBFBF"/>
                </a:solidFill>
                <a:latin typeface="Arial"/>
                <a:ea typeface="Arial"/>
                <a:cs typeface="Arial"/>
                <a:sym typeface="Arial"/>
              </a:rPr>
              <a:t>Pivotal Confidential–Internal Use Only</a:t>
            </a:r>
          </a:p>
        </p:txBody>
      </p:sp>
      <p:pic>
        <p:nvPicPr>
          <p:cNvPr id="163" name="Shape 163" descr="Pivotal_White.png"/>
          <p:cNvPicPr preferRelativeResize="0"/>
          <p:nvPr/>
        </p:nvPicPr>
        <p:blipFill rotWithShape="1">
          <a:blip r:embed="rId2">
            <a:alphaModFix/>
          </a:blip>
          <a:srcRect l="20054" t="21654" r="18524" b="26492"/>
          <a:stretch/>
        </p:blipFill>
        <p:spPr>
          <a:xfrm>
            <a:off x="1687232" y="1328880"/>
            <a:ext cx="5842500" cy="19314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65"/>
        <p:cNvGrpSpPr/>
        <p:nvPr/>
      </p:nvGrpSpPr>
      <p:grpSpPr>
        <a:xfrm>
          <a:off x="0" y="0"/>
          <a:ext cx="0" cy="0"/>
          <a:chOff x="0" y="0"/>
          <a:chExt cx="0" cy="0"/>
        </a:xfrm>
      </p:grpSpPr>
      <p:sp>
        <p:nvSpPr>
          <p:cNvPr id="166" name="Shape 166"/>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67" name="Shape 167"/>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sp>
        <p:nvSpPr>
          <p:cNvPr id="168" name="Shape 168"/>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a:solidFill>
                  <a:srgbClr val="7F7F7F"/>
                </a:solidFill>
                <a:latin typeface="Arial"/>
                <a:ea typeface="Arial"/>
                <a:cs typeface="Arial"/>
                <a:sym typeface="Arial"/>
              </a:rPr>
              <a:t>‹#›</a:t>
            </a:fld>
            <a:endParaRPr lang="en" sz="800">
              <a:solidFill>
                <a:srgbClr val="7F7F7F"/>
              </a:solidFill>
              <a:latin typeface="Arial"/>
              <a:ea typeface="Arial"/>
              <a:cs typeface="Arial"/>
              <a:sym typeface="Arial"/>
            </a:endParaRPr>
          </a:p>
        </p:txBody>
      </p:sp>
      <p:sp>
        <p:nvSpPr>
          <p:cNvPr id="169" name="Shape 169"/>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50">
                <a:solidFill>
                  <a:srgbClr val="7F7F7F"/>
                </a:solidFill>
                <a:latin typeface="Arial"/>
                <a:ea typeface="Arial"/>
                <a:cs typeface="Arial"/>
                <a:sym typeface="Arial"/>
              </a:rPr>
              <a:t>Pivotal Confidential–Internal Use Only</a:t>
            </a:r>
          </a:p>
        </p:txBody>
      </p:sp>
      <p:pic>
        <p:nvPicPr>
          <p:cNvPr id="170" name="Shape 170"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71"/>
        <p:cNvGrpSpPr/>
        <p:nvPr/>
      </p:nvGrpSpPr>
      <p:grpSpPr>
        <a:xfrm>
          <a:off x="0" y="0"/>
          <a:ext cx="0" cy="0"/>
          <a:chOff x="0" y="0"/>
          <a:chExt cx="0" cy="0"/>
        </a:xfrm>
      </p:grpSpPr>
      <p:sp>
        <p:nvSpPr>
          <p:cNvPr id="172" name="Shape 172"/>
          <p:cNvSpPr/>
          <p:nvPr/>
        </p:nvSpPr>
        <p:spPr>
          <a:xfrm>
            <a:off x="0" y="0"/>
            <a:ext cx="9144000" cy="5143500"/>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173"/>
        <p:cNvGrpSpPr/>
        <p:nvPr/>
      </p:nvGrpSpPr>
      <p:grpSpPr>
        <a:xfrm>
          <a:off x="0" y="0"/>
          <a:ext cx="0" cy="0"/>
          <a:chOff x="0" y="0"/>
          <a:chExt cx="0" cy="0"/>
        </a:xfrm>
      </p:grpSpPr>
      <p:sp>
        <p:nvSpPr>
          <p:cNvPr id="174" name="Shape 174"/>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5" name="Shape 175"/>
          <p:cNvSpPr txBox="1">
            <a:spLocks noGrp="1"/>
          </p:cNvSpPr>
          <p:nvPr>
            <p:ph type="ctrTitle"/>
          </p:nvPr>
        </p:nvSpPr>
        <p:spPr>
          <a:xfrm>
            <a:off x="890584" y="1813515"/>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6" name="Shape 176"/>
          <p:cNvSpPr txBox="1">
            <a:spLocks noGrp="1"/>
          </p:cNvSpPr>
          <p:nvPr>
            <p:ph type="subTitle" idx="1"/>
          </p:nvPr>
        </p:nvSpPr>
        <p:spPr>
          <a:xfrm>
            <a:off x="890587" y="2409616"/>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chemeClr val="accent1"/>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177" name="Shape 177"/>
          <p:cNvSpPr txBox="1">
            <a:spLocks noGrp="1"/>
          </p:cNvSpPr>
          <p:nvPr>
            <p:ph type="body" idx="2"/>
          </p:nvPr>
        </p:nvSpPr>
        <p:spPr>
          <a:xfrm>
            <a:off x="890586" y="2992443"/>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8" name="Shape 17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179" name="Shape 179"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wo Columns">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82" name="Shape 182"/>
          <p:cNvSpPr txBox="1">
            <a:spLocks noGrp="1"/>
          </p:cNvSpPr>
          <p:nvPr>
            <p:ph type="body" idx="1"/>
          </p:nvPr>
        </p:nvSpPr>
        <p:spPr>
          <a:xfrm>
            <a:off x="366712" y="1074737"/>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3" name="Shape 183"/>
          <p:cNvSpPr txBox="1">
            <a:spLocks noGrp="1"/>
          </p:cNvSpPr>
          <p:nvPr>
            <p:ph type="body" idx="2"/>
          </p:nvPr>
        </p:nvSpPr>
        <p:spPr>
          <a:xfrm>
            <a:off x="4744823" y="1074737"/>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Two Columns">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86" name="Shape 186"/>
          <p:cNvSpPr txBox="1">
            <a:spLocks noGrp="1"/>
          </p:cNvSpPr>
          <p:nvPr>
            <p:ph type="body" idx="1"/>
          </p:nvPr>
        </p:nvSpPr>
        <p:spPr>
          <a:xfrm>
            <a:off x="366712" y="1074737"/>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6" marR="0" lvl="3" indent="144463"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7" name="Shape 187"/>
          <p:cNvSpPr txBox="1">
            <a:spLocks noGrp="1"/>
          </p:cNvSpPr>
          <p:nvPr>
            <p:ph type="body" idx="2"/>
          </p:nvPr>
        </p:nvSpPr>
        <p:spPr>
          <a:xfrm>
            <a:off x="4744823" y="1074737"/>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6" marR="0" lvl="3" indent="144463"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7_Two Columns">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0" name="Shape 190"/>
          <p:cNvSpPr txBox="1">
            <a:spLocks noGrp="1"/>
          </p:cNvSpPr>
          <p:nvPr>
            <p:ph type="body" idx="1"/>
          </p:nvPr>
        </p:nvSpPr>
        <p:spPr>
          <a:xfrm>
            <a:off x="366712" y="1074737"/>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144462"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1" name="Shape 191"/>
          <p:cNvSpPr txBox="1">
            <a:spLocks noGrp="1"/>
          </p:cNvSpPr>
          <p:nvPr>
            <p:ph type="body" idx="2"/>
          </p:nvPr>
        </p:nvSpPr>
        <p:spPr>
          <a:xfrm>
            <a:off x="4744823" y="1074737"/>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144462"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4" name="Shape 194"/>
          <p:cNvSpPr txBox="1">
            <a:spLocks noGrp="1"/>
          </p:cNvSpPr>
          <p:nvPr>
            <p:ph type="body" idx="1"/>
          </p:nvPr>
        </p:nvSpPr>
        <p:spPr>
          <a:xfrm>
            <a:off x="366712" y="1074737"/>
            <a:ext cx="84105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Arial"/>
              <a:buChar char="•"/>
              <a:defRPr sz="1800" b="0" i="0" u="none" strike="noStrike" cap="none">
                <a:solidFill>
                  <a:schemeClr val="dk1"/>
                </a:solidFill>
                <a:latin typeface="Arial"/>
                <a:ea typeface="Arial"/>
                <a:cs typeface="Arial"/>
                <a:sym typeface="Arial"/>
              </a:defRPr>
            </a:lvl3pPr>
            <a:lvl4pPr marL="1658936" marR="0" lvl="3" indent="93663" algn="l" rtl="0">
              <a:spcBef>
                <a:spcPts val="3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ain Page">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3721" y="149918"/>
            <a:ext cx="8796900" cy="4743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6" name="Shape 206"/>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a:solidFill>
                  <a:srgbClr val="A5A5A5"/>
                </a:solidFill>
                <a:latin typeface="Arial"/>
                <a:ea typeface="Arial"/>
                <a:cs typeface="Arial"/>
                <a:sym typeface="Arial"/>
              </a:rPr>
              <a:t>‹#›</a:t>
            </a:fld>
            <a:endParaRPr lang="en" sz="900">
              <a:solidFill>
                <a:srgbClr val="A5A5A5"/>
              </a:solidFill>
              <a:latin typeface="Arial"/>
              <a:ea typeface="Arial"/>
              <a:cs typeface="Arial"/>
              <a:sym typeface="Arial"/>
            </a:endParaRPr>
          </a:p>
        </p:txBody>
      </p:sp>
      <p:sp>
        <p:nvSpPr>
          <p:cNvPr id="207" name="Shape 207"/>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1800" b="0" i="0" u="none" strike="noStrike" cap="none">
                <a:solidFill>
                  <a:srgbClr val="7F7F7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8" name="Shape 208"/>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633412" y="357187"/>
            <a:ext cx="7877100" cy="857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11" name="Shape 211"/>
          <p:cNvSpPr txBox="1">
            <a:spLocks noGrp="1"/>
          </p:cNvSpPr>
          <p:nvPr>
            <p:ph type="sldNum" idx="12"/>
          </p:nvPr>
        </p:nvSpPr>
        <p:spPr>
          <a:xfrm>
            <a:off x="8801100" y="5010150"/>
            <a:ext cx="122400" cy="123900"/>
          </a:xfrm>
          <a:prstGeom prst="rect">
            <a:avLst/>
          </a:prstGeom>
          <a:noFill/>
          <a:ln>
            <a:noFill/>
          </a:ln>
        </p:spPr>
        <p:txBody>
          <a:bodyPr lIns="34275" tIns="17125" rIns="34275" bIns="17125" anchor="t" anchorCtr="0">
            <a:noAutofit/>
          </a:bodyPr>
          <a:lstStyle/>
          <a:p>
            <a:pPr marL="0" marR="0" lvl="0" indent="0" algn="l" rtl="0">
              <a:spcBef>
                <a:spcPts val="0"/>
              </a:spcBef>
              <a:buSzPct val="25000"/>
              <a:buNone/>
            </a:pPr>
            <a:fld id="{00000000-1234-1234-1234-123412341234}" type="slidenum">
              <a:rPr lang="en" sz="1800">
                <a:solidFill>
                  <a:schemeClr val="dk1"/>
                </a:solidFill>
                <a:latin typeface="Arial"/>
                <a:ea typeface="Arial"/>
                <a:cs typeface="Arial"/>
                <a:sym typeface="Arial"/>
              </a:rPr>
              <a:t>‹#›</a:t>
            </a:fld>
            <a:endParaRPr lang="en"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Only">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66712" y="240772"/>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57199" y="87914"/>
            <a:ext cx="6662400" cy="857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17" name="Shape 217"/>
          <p:cNvSpPr txBox="1">
            <a:spLocks noGrp="1"/>
          </p:cNvSpPr>
          <p:nvPr>
            <p:ph type="body" idx="1"/>
          </p:nvPr>
        </p:nvSpPr>
        <p:spPr>
          <a:xfrm>
            <a:off x="457200" y="952775"/>
            <a:ext cx="8229600" cy="3642000"/>
          </a:xfrm>
          <a:prstGeom prst="rect">
            <a:avLst/>
          </a:prstGeom>
          <a:noFill/>
          <a:ln>
            <a:noFill/>
          </a:ln>
        </p:spPr>
        <p:txBody>
          <a:bodyPr lIns="91425" tIns="91425" rIns="91425" bIns="91425" anchor="t" anchorCtr="0"/>
          <a:lstStyle>
            <a:lvl1pPr marL="0" marR="0" lvl="0" indent="0" algn="l" rtl="0">
              <a:spcBef>
                <a:spcPts val="0"/>
              </a:spcBef>
              <a:buClr>
                <a:srgbClr val="878787"/>
              </a:buClr>
              <a:buFont typeface="Source Sans Pro"/>
              <a:buNone/>
              <a:defRPr sz="2400" b="0" i="0" u="none" strike="noStrike" cap="none">
                <a:solidFill>
                  <a:srgbClr val="878787"/>
                </a:solidFill>
                <a:latin typeface="Arial"/>
                <a:ea typeface="Arial"/>
                <a:cs typeface="Arial"/>
                <a:sym typeface="Arial"/>
              </a:defRPr>
            </a:lvl1pPr>
            <a:lvl2pPr marL="457200" marR="0" lvl="1" indent="0" algn="l" rtl="0">
              <a:spcBef>
                <a:spcPts val="0"/>
              </a:spcBef>
              <a:buClr>
                <a:srgbClr val="878787"/>
              </a:buClr>
              <a:buFont typeface="Source Sans Pro"/>
              <a:buNone/>
              <a:defRPr sz="2000" b="0" i="0" u="none" strike="noStrike" cap="none">
                <a:solidFill>
                  <a:srgbClr val="878787"/>
                </a:solidFill>
                <a:latin typeface="Arial"/>
                <a:ea typeface="Arial"/>
                <a:cs typeface="Arial"/>
                <a:sym typeface="Arial"/>
              </a:defRPr>
            </a:lvl2pPr>
            <a:lvl3pPr marL="914400" marR="0" lvl="2" indent="0" algn="l" rtl="0">
              <a:spcBef>
                <a:spcPts val="0"/>
              </a:spcBef>
              <a:buClr>
                <a:srgbClr val="878787"/>
              </a:buClr>
              <a:buFont typeface="Source Sans Pro"/>
              <a:buNone/>
              <a:defRPr sz="1800" b="0" i="0" u="none" strike="noStrike" cap="none">
                <a:solidFill>
                  <a:srgbClr val="878787"/>
                </a:solidFill>
                <a:latin typeface="Arial"/>
                <a:ea typeface="Arial"/>
                <a:cs typeface="Arial"/>
                <a:sym typeface="Arial"/>
              </a:defRPr>
            </a:lvl3pPr>
            <a:lvl4pPr marL="1371600" marR="0" lvl="3" indent="0" algn="l" rtl="0">
              <a:spcBef>
                <a:spcPts val="0"/>
              </a:spcBef>
              <a:buClr>
                <a:srgbClr val="878787"/>
              </a:buClr>
              <a:buFont typeface="Source Sans Pro"/>
              <a:buNone/>
              <a:defRPr sz="1600" b="0" i="0" u="none" strike="noStrike" cap="none">
                <a:solidFill>
                  <a:srgbClr val="878787"/>
                </a:solidFill>
                <a:latin typeface="Arial"/>
                <a:ea typeface="Arial"/>
                <a:cs typeface="Arial"/>
                <a:sym typeface="Arial"/>
              </a:defRPr>
            </a:lvl4pPr>
            <a:lvl5pPr marL="1828800" marR="0" lvl="4" indent="0" algn="l" rtl="0">
              <a:spcBef>
                <a:spcPts val="0"/>
              </a:spcBef>
              <a:buClr>
                <a:srgbClr val="878787"/>
              </a:buClr>
              <a:buFont typeface="Source Sans Pro"/>
              <a:buNone/>
              <a:defRPr sz="1600" b="0" i="0" u="none" strike="noStrike" cap="none">
                <a:solidFill>
                  <a:srgbClr val="878787"/>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218" name="Shape 218"/>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 Blank logo">
    <p:spTree>
      <p:nvGrpSpPr>
        <p:cNvPr id="1" name="Shape 219"/>
        <p:cNvGrpSpPr/>
        <p:nvPr/>
      </p:nvGrpSpPr>
      <p:grpSpPr>
        <a:xfrm>
          <a:off x="0" y="0"/>
          <a:ext cx="0" cy="0"/>
          <a:chOff x="0" y="0"/>
          <a:chExt cx="0" cy="0"/>
        </a:xfrm>
      </p:grpSpPr>
      <p:sp>
        <p:nvSpPr>
          <p:cNvPr id="220" name="Shape 220"/>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a:solidFill>
                  <a:srgbClr val="A5A5A5"/>
                </a:solidFill>
                <a:latin typeface="Arial"/>
                <a:ea typeface="Arial"/>
                <a:cs typeface="Arial"/>
                <a:sym typeface="Arial"/>
              </a:rPr>
              <a:t>‹#›</a:t>
            </a:fld>
            <a:endParaRPr lang="en" sz="900">
              <a:solidFill>
                <a:srgbClr val="A5A5A5"/>
              </a:solidFill>
              <a:latin typeface="Arial"/>
              <a:ea typeface="Arial"/>
              <a:cs typeface="Arial"/>
              <a:sym typeface="Arial"/>
            </a:endParaRPr>
          </a:p>
        </p:txBody>
      </p:sp>
      <p:sp>
        <p:nvSpPr>
          <p:cNvPr id="221" name="Shape 221"/>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13721" y="149918"/>
            <a:ext cx="8796900" cy="4743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24" name="Shape 224"/>
          <p:cNvSpPr txBox="1">
            <a:spLocks noGrp="1"/>
          </p:cNvSpPr>
          <p:nvPr>
            <p:ph type="sldNum" idx="12"/>
          </p:nvPr>
        </p:nvSpPr>
        <p:spPr>
          <a:xfrm>
            <a:off x="3797" y="48233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1800">
                <a:solidFill>
                  <a:schemeClr val="dk1"/>
                </a:solidFill>
                <a:latin typeface="Arial"/>
                <a:ea typeface="Arial"/>
                <a:cs typeface="Arial"/>
                <a:sym typeface="Arial"/>
              </a:rPr>
              <a:t>‹#›</a:t>
            </a:fld>
            <a:endParaRPr lang="en" sz="1800">
              <a:solidFill>
                <a:schemeClr val="dk1"/>
              </a:solidFill>
              <a:latin typeface="Arial"/>
              <a:ea typeface="Arial"/>
              <a:cs typeface="Arial"/>
              <a:sym typeface="Arial"/>
            </a:endParaRPr>
          </a:p>
        </p:txBody>
      </p:sp>
      <p:sp>
        <p:nvSpPr>
          <p:cNvPr id="225" name="Shape 225"/>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1800" b="0" i="0" u="none" strike="noStrike" cap="none">
                <a:solidFill>
                  <a:srgbClr val="7F7F7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457199" y="320038"/>
            <a:ext cx="8229600" cy="3636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28" name="Shape 228"/>
          <p:cNvSpPr txBox="1">
            <a:spLocks noGrp="1"/>
          </p:cNvSpPr>
          <p:nvPr>
            <p:ph type="body" idx="1"/>
          </p:nvPr>
        </p:nvSpPr>
        <p:spPr>
          <a:xfrm>
            <a:off x="457200" y="1108074"/>
            <a:ext cx="8229600" cy="3082800"/>
          </a:xfrm>
          <a:prstGeom prst="rect">
            <a:avLst/>
          </a:prstGeom>
          <a:noFill/>
          <a:ln>
            <a:noFill/>
          </a:ln>
        </p:spPr>
        <p:txBody>
          <a:bodyPr lIns="91425" tIns="91425" rIns="91425" bIns="91425" anchor="t" anchorCtr="0"/>
          <a:lstStyle>
            <a:lvl1pPr marL="342900" marR="0" lvl="0" indent="127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90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254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229" name="Shape 22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Clr>
                <a:schemeClr val="dk1"/>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230" name="Shape 230"/>
          <p:cNvSpPr txBox="1"/>
          <p:nvPr/>
        </p:nvSpPr>
        <p:spPr>
          <a:xfrm>
            <a:off x="366712" y="5018448"/>
            <a:ext cx="2274900" cy="92400"/>
          </a:xfrm>
          <a:prstGeom prst="rect">
            <a:avLst/>
          </a:prstGeom>
          <a:noFill/>
          <a:ln>
            <a:noFill/>
          </a:ln>
        </p:spPr>
        <p:txBody>
          <a:bodyPr lIns="0" tIns="0" rIns="0" bIns="0" anchor="t" anchorCtr="0">
            <a:noAutofit/>
          </a:bodyPr>
          <a:lstStyle/>
          <a:p>
            <a:pPr marL="0" marR="0" lvl="0" indent="0" algn="l" rtl="0">
              <a:spcBef>
                <a:spcPts val="0"/>
              </a:spcBef>
              <a:buClr>
                <a:srgbClr val="7F7F7F"/>
              </a:buClr>
              <a:buSzPct val="25000"/>
              <a:buFont typeface="Arial"/>
              <a:buNone/>
            </a:pPr>
            <a:r>
              <a:rPr lang="en" sz="600" b="0" i="0" u="none" strike="noStrike" cap="none">
                <a:solidFill>
                  <a:srgbClr val="7F7F7F"/>
                </a:solidFill>
                <a:latin typeface="Arial"/>
                <a:ea typeface="Arial"/>
                <a:cs typeface="Arial"/>
                <a:sym typeface="Arial"/>
              </a:rPr>
              <a:t>© Copyright 2015 Pivotal. All rights reserved.</a:t>
            </a:r>
          </a:p>
        </p:txBody>
      </p:sp>
      <p:pic>
        <p:nvPicPr>
          <p:cNvPr id="231" name="Shape 231"/>
          <p:cNvPicPr preferRelativeResize="0"/>
          <p:nvPr/>
        </p:nvPicPr>
        <p:blipFill rotWithShape="1">
          <a:blip r:embed="rId2">
            <a:alphaModFix/>
          </a:blip>
          <a:srcRect/>
          <a:stretch/>
        </p:blipFill>
        <p:spPr>
          <a:xfrm>
            <a:off x="7941732" y="4713966"/>
            <a:ext cx="957300" cy="219600"/>
          </a:xfrm>
          <a:prstGeom prst="rect">
            <a:avLst/>
          </a:prstGeom>
          <a:noFill/>
          <a:ln>
            <a:noFill/>
          </a:ln>
        </p:spPr>
      </p:pic>
      <p:cxnSp>
        <p:nvCxnSpPr>
          <p:cNvPr id="232" name="Shape 232"/>
          <p:cNvCxnSpPr/>
          <p:nvPr/>
        </p:nvCxnSpPr>
        <p:spPr>
          <a:xfrm>
            <a:off x="0" y="885929"/>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r"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35" name="Shape 235"/>
          <p:cNvSpPr txBox="1">
            <a:spLocks noGrp="1"/>
          </p:cNvSpPr>
          <p:nvPr>
            <p:ph type="sldNum" idx="12"/>
          </p:nvPr>
        </p:nvSpPr>
        <p:spPr>
          <a:xfrm>
            <a:off x="3797" y="4823362"/>
            <a:ext cx="373200" cy="273900"/>
          </a:xfrm>
          <a:prstGeom prst="rect">
            <a:avLst/>
          </a:prstGeom>
          <a:noFill/>
          <a:ln>
            <a:noFill/>
          </a:ln>
        </p:spPr>
        <p:txBody>
          <a:bodyPr lIns="91425" tIns="45700" rIns="91425" bIns="45700" anchor="ctr" anchorCtr="0">
            <a:noAutofit/>
          </a:bodyPr>
          <a:lstStyle/>
          <a:p>
            <a:pPr marL="0" marR="0" lvl="0" indent="0" algn="ctr" rtl="0">
              <a:spcBef>
                <a:spcPts val="0"/>
              </a:spcBef>
              <a:buClr>
                <a:srgbClr val="7F7F7F"/>
              </a:buClr>
              <a:buSzPct val="25000"/>
              <a:buFont typeface="Arial"/>
              <a:buNone/>
            </a:pPr>
            <a:fld id="{00000000-1234-1234-1234-123412341234}" type="slidenum">
              <a:rPr lang="en" sz="900">
                <a:solidFill>
                  <a:srgbClr val="7F7F7F"/>
                </a:solidFill>
                <a:latin typeface="Arial"/>
                <a:ea typeface="Arial"/>
                <a:cs typeface="Arial"/>
                <a:sym typeface="Arial"/>
              </a:rPr>
              <a:t>‹#›</a:t>
            </a:fld>
            <a:endParaRPr lang="en" sz="900">
              <a:solidFill>
                <a:srgbClr val="7F7F7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3" name="Shape 203"/>
          <p:cNvSpPr txBox="1">
            <a:spLocks noGrp="1"/>
          </p:cNvSpPr>
          <p:nvPr>
            <p:ph type="body" idx="1"/>
          </p:nvPr>
        </p:nvSpPr>
        <p:spPr>
          <a:xfrm>
            <a:off x="366712" y="1074737"/>
            <a:ext cx="84105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9853404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7"/>
        <p:cNvGrpSpPr/>
        <p:nvPr/>
      </p:nvGrpSpPr>
      <p:grpSpPr>
        <a:xfrm>
          <a:off x="0" y="0"/>
          <a:ext cx="0" cy="0"/>
          <a:chOff x="0" y="0"/>
          <a:chExt cx="0" cy="0"/>
        </a:xfrm>
      </p:grpSpPr>
      <p:sp>
        <p:nvSpPr>
          <p:cNvPr id="198" name="Shape 198"/>
          <p:cNvSpPr txBox="1">
            <a:spLocks noGrp="1"/>
          </p:cNvSpPr>
          <p:nvPr>
            <p:ph type="dt" idx="10"/>
          </p:nvPr>
        </p:nvSpPr>
        <p:spPr>
          <a:xfrm>
            <a:off x="457200" y="4767264"/>
            <a:ext cx="2133600" cy="2739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99" name="Shape 199"/>
          <p:cNvSpPr txBox="1">
            <a:spLocks noGrp="1"/>
          </p:cNvSpPr>
          <p:nvPr>
            <p:ph type="ftr" idx="11"/>
          </p:nvPr>
        </p:nvSpPr>
        <p:spPr>
          <a:xfrm>
            <a:off x="3124200" y="4767264"/>
            <a:ext cx="2895600" cy="2739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00" name="Shape 200"/>
          <p:cNvSpPr txBox="1">
            <a:spLocks noGrp="1"/>
          </p:cNvSpPr>
          <p:nvPr>
            <p:ph type="sldNum" idx="12"/>
          </p:nvPr>
        </p:nvSpPr>
        <p:spPr>
          <a:xfrm>
            <a:off x="6553200" y="4767264"/>
            <a:ext cx="2133600" cy="2739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a:t>
            </a:fld>
            <a:endParaRPr lang="en"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9665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theme" Target="../theme/theme2.xml"/><Relationship Id="rId28" Type="http://schemas.openxmlformats.org/officeDocument/2006/relationships/image" Target="../media/image1.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Shape 12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sp>
        <p:nvSpPr>
          <p:cNvPr id="124" name="Shape 124"/>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a:solidFill>
                  <a:srgbClr val="7F7F7F"/>
                </a:solidFill>
                <a:latin typeface="Arial"/>
                <a:ea typeface="Arial"/>
                <a:cs typeface="Arial"/>
                <a:sym typeface="Arial"/>
              </a:rPr>
              <a:t>‹#›</a:t>
            </a:fld>
            <a:endParaRPr lang="en" sz="800" b="0" i="0" u="none" strike="noStrike" cap="none">
              <a:solidFill>
                <a:srgbClr val="7F7F7F"/>
              </a:solidFill>
              <a:latin typeface="Arial"/>
              <a:ea typeface="Arial"/>
              <a:cs typeface="Arial"/>
              <a:sym typeface="Arial"/>
            </a:endParaRPr>
          </a:p>
        </p:txBody>
      </p:sp>
      <p:sp>
        <p:nvSpPr>
          <p:cNvPr id="125" name="Shape 125"/>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50" b="0" i="0" u="none" strike="noStrike" cap="none">
                <a:solidFill>
                  <a:srgbClr val="7F7F7F"/>
                </a:solidFill>
                <a:latin typeface="Arial"/>
                <a:ea typeface="Arial"/>
                <a:cs typeface="Arial"/>
                <a:sym typeface="Arial"/>
              </a:rPr>
              <a:t>Pivotal Confidential–Internal Use Only</a:t>
            </a:r>
          </a:p>
        </p:txBody>
      </p:sp>
      <p:pic>
        <p:nvPicPr>
          <p:cNvPr id="126" name="Shape 126" descr="Pivotal_White.png"/>
          <p:cNvPicPr preferRelativeResize="0"/>
          <p:nvPr/>
        </p:nvPicPr>
        <p:blipFill rotWithShape="1">
          <a:blip r:embed="rId28">
            <a:alphaModFix/>
          </a:blip>
          <a:srcRect l="20054" t="21654" r="18524" b="26492"/>
          <a:stretch/>
        </p:blipFill>
        <p:spPr>
          <a:xfrm>
            <a:off x="7926754" y="4642512"/>
            <a:ext cx="997200" cy="329700"/>
          </a:xfrm>
          <a:prstGeom prst="rect">
            <a:avLst/>
          </a:prstGeom>
          <a:noFill/>
          <a:ln>
            <a:noFill/>
          </a:ln>
        </p:spPr>
      </p:pic>
      <p:sp>
        <p:nvSpPr>
          <p:cNvPr id="127" name="Shape 127"/>
          <p:cNvSpPr txBox="1">
            <a:spLocks noGrp="1"/>
          </p:cNvSpPr>
          <p:nvPr>
            <p:ph type="title"/>
          </p:nvPr>
        </p:nvSpPr>
        <p:spPr>
          <a:xfrm>
            <a:off x="457200" y="206375"/>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8" name="Shape 128"/>
          <p:cNvSpPr txBox="1">
            <a:spLocks noGrp="1"/>
          </p:cNvSpPr>
          <p:nvPr>
            <p:ph type="body" idx="1"/>
          </p:nvPr>
        </p:nvSpPr>
        <p:spPr>
          <a:xfrm>
            <a:off x="457200" y="782862"/>
            <a:ext cx="8229600" cy="3394200"/>
          </a:xfrm>
          <a:prstGeom prst="rect">
            <a:avLst/>
          </a:prstGeom>
          <a:noFill/>
          <a:ln>
            <a:noFill/>
          </a:ln>
        </p:spPr>
        <p:txBody>
          <a:bodyPr lIns="91425" tIns="91425" rIns="91425" bIns="91425" anchor="t" anchorCtr="0"/>
          <a:lstStyle>
            <a:lvl1pPr marL="228600" marR="0" lvl="0" indent="-7620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4" r:id="rId10"/>
    <p:sldLayoutId id="2147483685" r:id="rId11"/>
    <p:sldLayoutId id="2147483686" r:id="rId12"/>
    <p:sldLayoutId id="2147483687" r:id="rId13"/>
    <p:sldLayoutId id="2147483688" r:id="rId14"/>
    <p:sldLayoutId id="2147483689" r:id="rId15"/>
    <p:sldLayoutId id="2147483690" r:id="rId16"/>
    <p:sldLayoutId id="2147483694" r:id="rId17"/>
    <p:sldLayoutId id="2147483695" r:id="rId18"/>
    <p:sldLayoutId id="2147483696" r:id="rId19"/>
    <p:sldLayoutId id="2147483698" r:id="rId20"/>
    <p:sldLayoutId id="2147483699" r:id="rId21"/>
    <p:sldLayoutId id="2147483700" r:id="rId22"/>
    <p:sldLayoutId id="2147483701" r:id="rId23"/>
    <p:sldLayoutId id="2147483702" r:id="rId24"/>
    <p:sldLayoutId id="2147483708" r:id="rId25"/>
    <p:sldLayoutId id="2147483709"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tiff"/><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 Id="rId3" Type="http://schemas.openxmlformats.org/officeDocument/2006/relationships/hyperlink" Target="https://github.com/cloudfoundry/cl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2.png"/><Relationship Id="rId3"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13.xml"/><Relationship Id="rId2" Type="http://schemas.openxmlformats.org/officeDocument/2006/relationships/image" Target="../media/image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y-app-route-here.my-app-domain-her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0" Type="http://schemas.openxmlformats.org/officeDocument/2006/relationships/image" Target="../media/image26.emf"/><Relationship Id="rId21" Type="http://schemas.openxmlformats.org/officeDocument/2006/relationships/image" Target="../media/image27.png"/><Relationship Id="rId22" Type="http://schemas.openxmlformats.org/officeDocument/2006/relationships/image" Target="../media/image28.png"/><Relationship Id="rId23" Type="http://schemas.openxmlformats.org/officeDocument/2006/relationships/image" Target="../media/image29.png"/><Relationship Id="rId24" Type="http://schemas.openxmlformats.org/officeDocument/2006/relationships/image" Target="../media/image30.png"/><Relationship Id="rId25" Type="http://schemas.openxmlformats.org/officeDocument/2006/relationships/image" Target="../media/image31.png"/><Relationship Id="rId26" Type="http://schemas.openxmlformats.org/officeDocument/2006/relationships/image" Target="../media/image32.png"/><Relationship Id="rId27" Type="http://schemas.openxmlformats.org/officeDocument/2006/relationships/image" Target="../media/image33.png"/><Relationship Id="rId28" Type="http://schemas.openxmlformats.org/officeDocument/2006/relationships/image" Target="../media/image34.png"/><Relationship Id="rId29" Type="http://schemas.openxmlformats.org/officeDocument/2006/relationships/image" Target="../media/image35.png"/><Relationship Id="rId1" Type="http://schemas.openxmlformats.org/officeDocument/2006/relationships/slideLayout" Target="../slideLayouts/slideLayout37.xml"/><Relationship Id="rId2" Type="http://schemas.openxmlformats.org/officeDocument/2006/relationships/image" Target="../media/image8.emf"/><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png"/><Relationship Id="rId30" Type="http://schemas.openxmlformats.org/officeDocument/2006/relationships/image" Target="../media/image36.png"/><Relationship Id="rId31" Type="http://schemas.openxmlformats.org/officeDocument/2006/relationships/image" Target="../media/image37.png"/><Relationship Id="rId32" Type="http://schemas.openxmlformats.org/officeDocument/2006/relationships/image" Target="../media/image38.png"/><Relationship Id="rId9"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33" Type="http://schemas.openxmlformats.org/officeDocument/2006/relationships/image" Target="../media/image39.png"/><Relationship Id="rId34" Type="http://schemas.openxmlformats.org/officeDocument/2006/relationships/image" Target="../media/image40.png"/><Relationship Id="rId35" Type="http://schemas.openxmlformats.org/officeDocument/2006/relationships/image" Target="../media/image41.png"/><Relationship Id="rId36" Type="http://schemas.openxmlformats.org/officeDocument/2006/relationships/image" Target="../media/image42.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emf"/><Relationship Id="rId13" Type="http://schemas.openxmlformats.org/officeDocument/2006/relationships/image" Target="../media/image19.jpg"/><Relationship Id="rId14" Type="http://schemas.openxmlformats.org/officeDocument/2006/relationships/image" Target="../media/image20.png"/><Relationship Id="rId15" Type="http://schemas.openxmlformats.org/officeDocument/2006/relationships/image" Target="../media/image21.emf"/><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png"/><Relationship Id="rId37"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84995"/>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Introduction to</a:t>
            </a:r>
            <a:br>
              <a:rPr lang="en-US" sz="4200" b="1" spc="-100" dirty="0" smtClean="0">
                <a:solidFill>
                  <a:srgbClr val="00AE9E"/>
                </a:solidFill>
                <a:effectLst>
                  <a:outerShdw blurRad="50800" dist="38100" dir="5400000" algn="t" rotWithShape="0">
                    <a:prstClr val="black">
                      <a:alpha val="40000"/>
                    </a:prstClr>
                  </a:outerShdw>
                </a:effectLst>
                <a:latin typeface="Arial"/>
                <a:cs typeface="Arial"/>
              </a:rPr>
            </a:b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Pivotal Cloud Foundry</a:t>
            </a:r>
          </a:p>
        </p:txBody>
      </p:sp>
      <p:pic>
        <p:nvPicPr>
          <p:cNvPr id="3" name="Picture 2"/>
          <p:cNvPicPr>
            <a:picLocks noChangeAspect="1"/>
          </p:cNvPicPr>
          <p:nvPr/>
        </p:nvPicPr>
        <p:blipFill>
          <a:blip r:embed="rId5"/>
          <a:stretch>
            <a:fillRect/>
          </a:stretch>
        </p:blipFill>
        <p:spPr>
          <a:xfrm>
            <a:off x="7261412" y="215642"/>
            <a:ext cx="1652494" cy="435864"/>
          </a:xfrm>
          <a:prstGeom prst="rect">
            <a:avLst/>
          </a:prstGeom>
        </p:spPr>
      </p:pic>
    </p:spTree>
    <p:extLst>
      <p:ext uri="{BB962C8B-B14F-4D97-AF65-F5344CB8AC3E}">
        <p14:creationId xmlns:p14="http://schemas.microsoft.com/office/powerpoint/2010/main" val="1995710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Quotas and Plans</a:t>
            </a:r>
            <a:endParaRPr lang="en-US" dirty="0"/>
          </a:p>
        </p:txBody>
      </p:sp>
      <p:sp>
        <p:nvSpPr>
          <p:cNvPr id="4" name="Shape 1102"/>
          <p:cNvSpPr txBox="1"/>
          <p:nvPr/>
        </p:nvSpPr>
        <p:spPr>
          <a:xfrm>
            <a:off x="121849" y="860149"/>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Different quota limits (e.g. small, enterprise, default, runaway) can be assigned per Organization</a:t>
            </a:r>
            <a:endParaRPr lang="en-US" dirty="0">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Quotas defines</a:t>
            </a:r>
          </a:p>
          <a:p>
            <a:pPr marL="742950" lvl="1" indent="-285750">
              <a:spcBef>
                <a:spcPts val="1200"/>
              </a:spcBef>
              <a:buFont typeface="Arial"/>
              <a:buChar char="•"/>
            </a:pPr>
            <a:r>
              <a:rPr lang="en-US" dirty="0" smtClean="0">
                <a:latin typeface="Open Sans"/>
                <a:ea typeface="Open Sans"/>
                <a:cs typeface="Open Sans"/>
                <a:sym typeface="Open Sans"/>
              </a:rPr>
              <a:t>Total Memory</a:t>
            </a:r>
          </a:p>
          <a:p>
            <a:pPr marL="742950" lvl="1" indent="-285750">
              <a:spcBef>
                <a:spcPts val="1200"/>
              </a:spcBef>
              <a:buFont typeface="Arial"/>
              <a:buChar char="•"/>
            </a:pPr>
            <a:r>
              <a:rPr lang="en-US" dirty="0" smtClean="0">
                <a:latin typeface="Open Sans"/>
                <a:ea typeface="Open Sans"/>
                <a:cs typeface="Open Sans"/>
                <a:sym typeface="Open Sans"/>
              </a:rPr>
              <a:t>Total # of services</a:t>
            </a:r>
          </a:p>
          <a:p>
            <a:pPr marL="742950" lvl="1" indent="-285750">
              <a:spcBef>
                <a:spcPts val="1200"/>
              </a:spcBef>
              <a:buFont typeface="Arial"/>
              <a:buChar char="•"/>
            </a:pPr>
            <a:r>
              <a:rPr lang="en-US" dirty="0" smtClean="0">
                <a:latin typeface="Open Sans"/>
                <a:ea typeface="Open Sans"/>
                <a:cs typeface="Open Sans"/>
                <a:sym typeface="Open Sans"/>
              </a:rPr>
              <a:t>Total # of Routes</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latin typeface="Open Sans"/>
              <a:ea typeface="Open Sans"/>
              <a:cs typeface="Open Sans"/>
              <a:sym typeface="Open Sans"/>
            </a:endParaRPr>
          </a:p>
        </p:txBody>
      </p:sp>
      <p:pic>
        <p:nvPicPr>
          <p:cNvPr id="5" name="Shape 1535"/>
          <p:cNvPicPr preferRelativeResize="0"/>
          <p:nvPr/>
        </p:nvPicPr>
        <p:blipFill rotWithShape="1">
          <a:blip r:embed="rId2">
            <a:alphaModFix/>
          </a:blip>
          <a:srcRect/>
          <a:stretch/>
        </p:blipFill>
        <p:spPr>
          <a:xfrm>
            <a:off x="5367892" y="1041809"/>
            <a:ext cx="3294329" cy="2613235"/>
          </a:xfrm>
          <a:prstGeom prst="rect">
            <a:avLst/>
          </a:prstGeom>
          <a:noFill/>
          <a:ln>
            <a:noFill/>
          </a:ln>
        </p:spPr>
      </p:pic>
    </p:spTree>
    <p:extLst>
      <p:ext uri="{BB962C8B-B14F-4D97-AF65-F5344CB8AC3E}">
        <p14:creationId xmlns:p14="http://schemas.microsoft.com/office/powerpoint/2010/main" val="37766968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Spaces</a:t>
            </a:r>
            <a:endParaRPr lang="en-US" dirty="0"/>
          </a:p>
        </p:txBody>
      </p:sp>
      <p:sp>
        <p:nvSpPr>
          <p:cNvPr id="4" name="Shape 1102"/>
          <p:cNvSpPr txBox="1"/>
          <p:nvPr/>
        </p:nvSpPr>
        <p:spPr>
          <a:xfrm>
            <a:off x="121849" y="1019428"/>
            <a:ext cx="4815933"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Logical sub-division within an organization</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Users authorized at an organization level can have different roles per space</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Services and Applications are created / target per Space</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Same service name can have different meaning per space</a:t>
            </a:r>
          </a:p>
          <a:p>
            <a:pPr marR="0" lvl="0" algn="l" rtl="0">
              <a:lnSpc>
                <a:spcPct val="100000"/>
              </a:lnSpc>
              <a:spcBef>
                <a:spcPts val="1200"/>
              </a:spcBef>
              <a:spcAft>
                <a:spcPts val="0"/>
              </a:spcAft>
            </a:pPr>
            <a:endParaRPr lang="en-US" dirty="0">
              <a:latin typeface="Open Sans"/>
              <a:ea typeface="Open Sans"/>
              <a:cs typeface="Open Sans"/>
              <a:sym typeface="Open Sans"/>
            </a:endParaRPr>
          </a:p>
        </p:txBody>
      </p:sp>
      <p:pic>
        <p:nvPicPr>
          <p:cNvPr id="5" name="Shape 1546"/>
          <p:cNvPicPr preferRelativeResize="0"/>
          <p:nvPr/>
        </p:nvPicPr>
        <p:blipFill rotWithShape="1">
          <a:blip r:embed="rId2">
            <a:alphaModFix/>
          </a:blip>
          <a:srcRect/>
          <a:stretch/>
        </p:blipFill>
        <p:spPr>
          <a:xfrm>
            <a:off x="5794374" y="1023992"/>
            <a:ext cx="2994822" cy="3235545"/>
          </a:xfrm>
          <a:prstGeom prst="rect">
            <a:avLst/>
          </a:prstGeom>
          <a:noFill/>
          <a:ln>
            <a:noFill/>
          </a:ln>
        </p:spPr>
      </p:pic>
    </p:spTree>
    <p:extLst>
      <p:ext uri="{BB962C8B-B14F-4D97-AF65-F5344CB8AC3E}">
        <p14:creationId xmlns:p14="http://schemas.microsoft.com/office/powerpoint/2010/main" val="2487830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and Roles</a:t>
            </a:r>
            <a:endParaRPr lang="en-US" dirty="0"/>
          </a:p>
        </p:txBody>
      </p:sp>
      <p:sp>
        <p:nvSpPr>
          <p:cNvPr id="4" name="Shape 1102"/>
          <p:cNvSpPr txBox="1"/>
          <p:nvPr/>
        </p:nvSpPr>
        <p:spPr>
          <a:xfrm>
            <a:off x="121849" y="1138505"/>
            <a:ext cx="7943476"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latin typeface="Open Sans"/>
                <a:ea typeface="Open Sans"/>
                <a:cs typeface="Open Sans"/>
                <a:sym typeface="Open Sans"/>
              </a:rPr>
              <a:t>A combination defines the user’s overall permissions</a:t>
            </a:r>
          </a:p>
          <a:p>
            <a:pPr marR="0" lvl="0" algn="l" rtl="0">
              <a:lnSpc>
                <a:spcPct val="100000"/>
              </a:lnSpc>
              <a:spcBef>
                <a:spcPts val="1200"/>
              </a:spcBef>
              <a:spcAft>
                <a:spcPts val="0"/>
              </a:spcAft>
            </a:pPr>
            <a:endParaRPr lang="en-US" dirty="0">
              <a:latin typeface="Open Sans"/>
              <a:ea typeface="Open Sans"/>
              <a:cs typeface="Open Sans"/>
              <a:sym typeface="Open Sans"/>
            </a:endParaRPr>
          </a:p>
        </p:txBody>
      </p:sp>
      <p:pic>
        <p:nvPicPr>
          <p:cNvPr id="5" name="Picture 4" descr="Screen Shot 2016-01-20 at 10.5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818" y="407953"/>
            <a:ext cx="1736781" cy="1151349"/>
          </a:xfrm>
          <a:prstGeom prst="rect">
            <a:avLst/>
          </a:prstGeom>
        </p:spPr>
      </p:pic>
    </p:spTree>
    <p:extLst>
      <p:ext uri="{BB962C8B-B14F-4D97-AF65-F5344CB8AC3E}">
        <p14:creationId xmlns:p14="http://schemas.microsoft.com/office/powerpoint/2010/main" val="36518755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CF CLI, Apps Manager, Cloud Controller API</a:t>
            </a:r>
          </a:p>
        </p:txBody>
      </p:sp>
    </p:spTree>
    <p:extLst>
      <p:ext uri="{BB962C8B-B14F-4D97-AF65-F5344CB8AC3E}">
        <p14:creationId xmlns:p14="http://schemas.microsoft.com/office/powerpoint/2010/main" val="387555879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CF CLI</a:t>
            </a:r>
            <a:endParaRPr lang="en-US" dirty="0"/>
          </a:p>
        </p:txBody>
      </p:sp>
      <p:sp>
        <p:nvSpPr>
          <p:cNvPr id="4" name="Shape 1102"/>
          <p:cNvSpPr txBox="1"/>
          <p:nvPr/>
        </p:nvSpPr>
        <p:spPr>
          <a:xfrm>
            <a:off x="121849" y="821694"/>
            <a:ext cx="4094833" cy="3559456"/>
          </a:xfrm>
          <a:prstGeom prst="rect">
            <a:avLst/>
          </a:prstGeom>
          <a:noFill/>
          <a:ln>
            <a:noFill/>
          </a:ln>
        </p:spPr>
        <p:txBody>
          <a:bodyPr lIns="91425" tIns="45700" rIns="91425" bIns="45700" anchor="t" anchorCtr="0">
            <a:noAutofit/>
          </a:bodyPr>
          <a:lstStyle/>
          <a:p>
            <a:pPr lvl="0">
              <a:spcBef>
                <a:spcPts val="1200"/>
              </a:spcBef>
            </a:pPr>
            <a:r>
              <a:rPr lang="en-US" dirty="0" smtClean="0">
                <a:solidFill>
                  <a:schemeClr val="tx2"/>
                </a:solidFill>
                <a:latin typeface="Open Sans"/>
                <a:ea typeface="Open Sans"/>
                <a:cs typeface="Open Sans"/>
                <a:sym typeface="Open Sans"/>
              </a:rPr>
              <a:t>Cross platform command line tool to interact with a </a:t>
            </a:r>
            <a:r>
              <a:rPr lang="en-US" dirty="0">
                <a:solidFill>
                  <a:schemeClr val="tx2"/>
                </a:solidFill>
                <a:latin typeface="Open Sans"/>
                <a:ea typeface="Open Sans"/>
                <a:cs typeface="Open Sans"/>
                <a:sym typeface="Open Sans"/>
              </a:rPr>
              <a:t>cloud </a:t>
            </a:r>
            <a:r>
              <a:rPr lang="en-US" dirty="0" smtClean="0">
                <a:solidFill>
                  <a:schemeClr val="tx2"/>
                </a:solidFill>
                <a:latin typeface="Open Sans"/>
                <a:ea typeface="Open Sans"/>
                <a:cs typeface="Open Sans"/>
                <a:sym typeface="Open Sans"/>
              </a:rPr>
              <a:t>foundry</a:t>
            </a:r>
            <a:r>
              <a:rPr lang="en-US" dirty="0">
                <a:solidFill>
                  <a:schemeClr val="tx2"/>
                </a:solidFill>
                <a:latin typeface="Open Sans"/>
                <a:ea typeface="Open Sans"/>
                <a:cs typeface="Open Sans"/>
                <a:sym typeface="Open Sans"/>
              </a:rPr>
              <a:t> </a:t>
            </a:r>
            <a:r>
              <a:rPr lang="en-US" dirty="0" smtClean="0">
                <a:solidFill>
                  <a:schemeClr val="tx2"/>
                </a:solidFill>
                <a:latin typeface="Open Sans"/>
                <a:ea typeface="Open Sans"/>
                <a:cs typeface="Open Sans"/>
                <a:sym typeface="Open Sans"/>
              </a:rPr>
              <a:t>foundation.</a:t>
            </a:r>
          </a:p>
          <a:p>
            <a:pPr lvl="0">
              <a:spcBef>
                <a:spcPts val="1200"/>
              </a:spcBef>
            </a:pPr>
            <a:endParaRPr lang="en-US" dirty="0" smtClean="0">
              <a:solidFill>
                <a:schemeClr val="tx2"/>
              </a:solidFill>
              <a:latin typeface="Open Sans"/>
              <a:ea typeface="Open Sans"/>
              <a:cs typeface="Open Sans"/>
              <a:sym typeface="Open Sans"/>
            </a:endParaRPr>
          </a:p>
          <a:p>
            <a:pPr lvl="2">
              <a:spcBef>
                <a:spcPts val="1200"/>
              </a:spcBef>
            </a:pPr>
            <a:r>
              <a:rPr lang="en-US" dirty="0" smtClean="0">
                <a:solidFill>
                  <a:schemeClr val="tx2"/>
                </a:solidFill>
                <a:latin typeface="Open Sans"/>
                <a:ea typeface="Open Sans"/>
                <a:cs typeface="Open Sans"/>
                <a:sym typeface="Open Sans"/>
              </a:rPr>
              <a:t>Used to:</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Deploy</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Scale</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Monitor</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Space/Org management</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Much More!</a:t>
            </a:r>
          </a:p>
          <a:p>
            <a:pPr marL="285750" lvl="6" indent="-285750">
              <a:spcBef>
                <a:spcPts val="1200"/>
              </a:spcBef>
              <a:buFont typeface="Arial"/>
              <a:buChar char="•"/>
            </a:pPr>
            <a:endParaRPr lang="en-US" dirty="0" smtClean="0">
              <a:solidFill>
                <a:schemeClr val="tx2"/>
              </a:solidFill>
              <a:latin typeface="Open Sans"/>
              <a:ea typeface="Open Sans"/>
              <a:cs typeface="Open Sans"/>
              <a:sym typeface="Open Sans"/>
            </a:endParaRPr>
          </a:p>
          <a:p>
            <a:pPr marL="285750" lvl="6" indent="-285750">
              <a:spcBef>
                <a:spcPts val="1200"/>
              </a:spcBef>
              <a:buFont typeface="Arial"/>
              <a:buChar char="•"/>
            </a:pPr>
            <a:endParaRPr lang="en-US" dirty="0" smtClean="0">
              <a:solidFill>
                <a:schemeClr val="tx2"/>
              </a:solidFill>
              <a:latin typeface="Open Sans"/>
              <a:ea typeface="Open Sans"/>
              <a:cs typeface="Open Sans"/>
              <a:sym typeface="Open Sans"/>
            </a:endParaRPr>
          </a:p>
        </p:txBody>
      </p:sp>
      <p:pic>
        <p:nvPicPr>
          <p:cNvPr id="5" name="Picture 4"/>
          <p:cNvPicPr>
            <a:picLocks noChangeAspect="1"/>
          </p:cNvPicPr>
          <p:nvPr/>
        </p:nvPicPr>
        <p:blipFill>
          <a:blip r:embed="rId2"/>
          <a:stretch>
            <a:fillRect/>
          </a:stretch>
        </p:blipFill>
        <p:spPr>
          <a:xfrm>
            <a:off x="4216682" y="1260139"/>
            <a:ext cx="4839657" cy="2737584"/>
          </a:xfrm>
          <a:prstGeom prst="rect">
            <a:avLst/>
          </a:prstGeom>
        </p:spPr>
      </p:pic>
      <p:sp>
        <p:nvSpPr>
          <p:cNvPr id="7" name="Rectangle 6"/>
          <p:cNvSpPr/>
          <p:nvPr/>
        </p:nvSpPr>
        <p:spPr>
          <a:xfrm>
            <a:off x="4296055" y="821694"/>
            <a:ext cx="4760284" cy="307777"/>
          </a:xfrm>
          <a:prstGeom prst="rect">
            <a:avLst/>
          </a:prstGeom>
        </p:spPr>
        <p:txBody>
          <a:bodyPr wrap="square">
            <a:spAutoFit/>
          </a:bodyPr>
          <a:lstStyle/>
          <a:p>
            <a:pPr lvl="0" algn="ctr">
              <a:spcBef>
                <a:spcPts val="1200"/>
              </a:spcBef>
            </a:pPr>
            <a:r>
              <a:rPr lang="en-US" dirty="0">
                <a:solidFill>
                  <a:schemeClr val="tx2"/>
                </a:solidFill>
                <a:latin typeface="Open Sans"/>
                <a:ea typeface="Open Sans"/>
                <a:cs typeface="Open Sans"/>
                <a:sym typeface="Open Sans"/>
                <a:hlinkClick r:id="rId3"/>
              </a:rPr>
              <a:t>https://github.com/cloudfoundry/cli</a:t>
            </a:r>
            <a:r>
              <a:rPr lang="en-US" dirty="0">
                <a:solidFill>
                  <a:schemeClr val="tx2"/>
                </a:solidFill>
                <a:latin typeface="Open Sans"/>
                <a:ea typeface="Open Sans"/>
                <a:cs typeface="Open Sans"/>
                <a:sym typeface="Open Sans"/>
              </a:rPr>
              <a:t> </a:t>
            </a:r>
          </a:p>
        </p:txBody>
      </p:sp>
    </p:spTree>
    <p:extLst>
      <p:ext uri="{BB962C8B-B14F-4D97-AF65-F5344CB8AC3E}">
        <p14:creationId xmlns:p14="http://schemas.microsoft.com/office/powerpoint/2010/main" val="1808721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Apps Manager</a:t>
            </a:r>
          </a:p>
        </p:txBody>
      </p:sp>
      <p:pic>
        <p:nvPicPr>
          <p:cNvPr id="4" name="Shape 1407"/>
          <p:cNvPicPr preferRelativeResize="0"/>
          <p:nvPr/>
        </p:nvPicPr>
        <p:blipFill rotWithShape="1">
          <a:blip r:embed="rId2">
            <a:alphaModFix/>
          </a:blip>
          <a:srcRect/>
          <a:stretch/>
        </p:blipFill>
        <p:spPr>
          <a:xfrm>
            <a:off x="3987439" y="1092646"/>
            <a:ext cx="4922163" cy="3164050"/>
          </a:xfrm>
          <a:prstGeom prst="rect">
            <a:avLst/>
          </a:prstGeom>
          <a:noFill/>
          <a:ln>
            <a:noFill/>
          </a:ln>
        </p:spPr>
      </p:pic>
      <p:sp>
        <p:nvSpPr>
          <p:cNvPr id="5" name="Shape 1102"/>
          <p:cNvSpPr txBox="1"/>
          <p:nvPr/>
        </p:nvSpPr>
        <p:spPr>
          <a:xfrm>
            <a:off x="121850" y="1257429"/>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Manage Organizations, users, applications and Spaces</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Monitor applications logs, services and routes</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Access Service Marketplace, create services and bind to applications</a:t>
            </a:r>
          </a:p>
          <a:p>
            <a:pPr marL="285750" marR="0" lvl="0" indent="-285750" algn="l" rtl="0">
              <a:lnSpc>
                <a:spcPct val="100000"/>
              </a:lnSpc>
              <a:spcBef>
                <a:spcPts val="1200"/>
              </a:spcBef>
              <a:spcAft>
                <a:spcPts val="0"/>
              </a:spcAft>
              <a:buFont typeface="Arial"/>
              <a:buChar char="•"/>
            </a:pPr>
            <a:endParaRPr lang="en-US" dirty="0">
              <a:solidFill>
                <a:schemeClr val="tx2"/>
              </a:solidFill>
              <a:latin typeface="Open Sans"/>
              <a:ea typeface="Open Sans"/>
              <a:cs typeface="Open Sans"/>
              <a:sym typeface="Open Sans"/>
            </a:endParaRPr>
          </a:p>
        </p:txBody>
      </p:sp>
    </p:spTree>
    <p:extLst>
      <p:ext uri="{BB962C8B-B14F-4D97-AF65-F5344CB8AC3E}">
        <p14:creationId xmlns:p14="http://schemas.microsoft.com/office/powerpoint/2010/main" val="3046727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Controller API</a:t>
            </a:r>
            <a:endParaRPr lang="en-US" dirty="0"/>
          </a:p>
        </p:txBody>
      </p:sp>
      <p:sp>
        <p:nvSpPr>
          <p:cNvPr id="4" name="Shape 1102"/>
          <p:cNvSpPr txBox="1"/>
          <p:nvPr/>
        </p:nvSpPr>
        <p:spPr>
          <a:xfrm>
            <a:off x="457200" y="1097608"/>
            <a:ext cx="4558387"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chemeClr val="tx2"/>
                </a:solidFill>
              </a:rPr>
              <a:t>Cloud Controller component of Elastic Runtime manages all Cloud Foundry APIs</a:t>
            </a:r>
          </a:p>
          <a:p>
            <a:pPr marL="285750" indent="-285750">
              <a:buFont typeface="Arial"/>
              <a:buChar char="•"/>
            </a:pPr>
            <a:r>
              <a:rPr lang="en-US" dirty="0" smtClean="0">
                <a:solidFill>
                  <a:schemeClr val="tx2"/>
                </a:solidFill>
              </a:rPr>
              <a:t>CF CLI and other clients like Apps Manager directly call this API</a:t>
            </a:r>
          </a:p>
          <a:p>
            <a:pPr marL="285750" indent="-285750">
              <a:buFont typeface="Arial"/>
              <a:buChar char="•"/>
            </a:pPr>
            <a:r>
              <a:rPr lang="en-US" dirty="0" smtClean="0">
                <a:solidFill>
                  <a:schemeClr val="tx2"/>
                </a:solidFill>
              </a:rPr>
              <a:t>Before accessing the CC API, you must get an access token from the ERS component called User Account and Authentication (UAA) server</a:t>
            </a:r>
          </a:p>
          <a:p>
            <a:pPr marL="285750" indent="-285750">
              <a:buFont typeface="Arial"/>
              <a:buChar char="•"/>
            </a:pPr>
            <a:endParaRPr lang="en-US" dirty="0" smtClean="0">
              <a:solidFill>
                <a:schemeClr val="tx2"/>
              </a:solidFill>
            </a:endParaRPr>
          </a:p>
          <a:p>
            <a:pPr marL="285750" indent="-285750">
              <a:buFont typeface="Arial"/>
              <a:buChar char="•"/>
            </a:pPr>
            <a:r>
              <a:rPr lang="en-US" dirty="0" smtClean="0">
                <a:solidFill>
                  <a:schemeClr val="tx2"/>
                </a:solidFill>
              </a:rPr>
              <a:t>http://</a:t>
            </a:r>
            <a:r>
              <a:rPr lang="en-US" dirty="0" err="1" smtClean="0">
                <a:solidFill>
                  <a:schemeClr val="tx2"/>
                </a:solidFill>
              </a:rPr>
              <a:t>apidocs.cloudfoundry.org</a:t>
            </a:r>
            <a:endParaRPr lang="en-US" dirty="0">
              <a:solidFill>
                <a:schemeClr val="tx2"/>
              </a:solidFill>
            </a:endParaRPr>
          </a:p>
        </p:txBody>
      </p:sp>
      <p:pic>
        <p:nvPicPr>
          <p:cNvPr id="6" name="Picture 5" descr="Screen Shot 2016-01-20 at 11.01.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674" y="538867"/>
            <a:ext cx="2786476" cy="3882327"/>
          </a:xfrm>
          <a:prstGeom prst="rect">
            <a:avLst/>
          </a:prstGeom>
        </p:spPr>
      </p:pic>
    </p:spTree>
    <p:extLst>
      <p:ext uri="{BB962C8B-B14F-4D97-AF65-F5344CB8AC3E}">
        <p14:creationId xmlns:p14="http://schemas.microsoft.com/office/powerpoint/2010/main" val="2800861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Buildpacks</a:t>
            </a:r>
            <a:br>
              <a:rPr lang="en-US" sz="3600" dirty="0" smtClean="0">
                <a:solidFill>
                  <a:schemeClr val="accent1"/>
                </a:solidFill>
              </a:rPr>
            </a:br>
            <a:endParaRPr lang="en-US" sz="3600" dirty="0" smtClean="0">
              <a:solidFill>
                <a:schemeClr val="accent1"/>
              </a:solidFill>
            </a:endParaRPr>
          </a:p>
        </p:txBody>
      </p:sp>
    </p:spTree>
    <p:extLst>
      <p:ext uri="{BB962C8B-B14F-4D97-AF65-F5344CB8AC3E}">
        <p14:creationId xmlns:p14="http://schemas.microsoft.com/office/powerpoint/2010/main" val="61637695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Buildpacks</a:t>
            </a:r>
            <a:endParaRPr lang="en-US" dirty="0"/>
          </a:p>
        </p:txBody>
      </p:sp>
      <p:sp>
        <p:nvSpPr>
          <p:cNvPr id="3" name="Text Placeholder 2"/>
          <p:cNvSpPr>
            <a:spLocks noGrp="1"/>
          </p:cNvSpPr>
          <p:nvPr>
            <p:ph type="body" idx="1"/>
          </p:nvPr>
        </p:nvSpPr>
        <p:spPr>
          <a:xfrm>
            <a:off x="457199" y="772583"/>
            <a:ext cx="8373029" cy="3702398"/>
          </a:xfrm>
        </p:spPr>
        <p:txBody>
          <a:bodyPr/>
          <a:lstStyle/>
          <a:p>
            <a:pPr marL="152400" indent="0" algn="ctr">
              <a:buNone/>
            </a:pPr>
            <a:endParaRPr lang="en-US" dirty="0" smtClean="0"/>
          </a:p>
          <a:p>
            <a:pPr marL="152400" indent="0" algn="ctr">
              <a:buNone/>
            </a:pPr>
            <a:endParaRPr lang="en-US" dirty="0" smtClean="0"/>
          </a:p>
          <a:p>
            <a:pPr marL="152400" indent="0" algn="ctr">
              <a:buNone/>
            </a:pPr>
            <a:r>
              <a:rPr lang="en-US" dirty="0" smtClean="0"/>
              <a:t>“Buildpacks </a:t>
            </a:r>
            <a:r>
              <a:rPr lang="en-US" dirty="0"/>
              <a:t>provide framework and runtime support for your applications. Buildpacks </a:t>
            </a:r>
            <a:r>
              <a:rPr lang="en-US" dirty="0" smtClean="0"/>
              <a:t>examine user</a:t>
            </a:r>
            <a:r>
              <a:rPr lang="en-US" dirty="0"/>
              <a:t>-provided artifacts to determine what dependencies to download and how to configure applications to communicate with bound services</a:t>
            </a:r>
            <a:r>
              <a:rPr lang="en-US" dirty="0" smtClean="0"/>
              <a:t>.”</a:t>
            </a:r>
            <a:endParaRPr lang="en-US" dirty="0"/>
          </a:p>
        </p:txBody>
      </p:sp>
    </p:spTree>
    <p:extLst>
      <p:ext uri="{BB962C8B-B14F-4D97-AF65-F5344CB8AC3E}">
        <p14:creationId xmlns:p14="http://schemas.microsoft.com/office/powerpoint/2010/main" val="17256021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PCF System Buildpacks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05061309"/>
              </p:ext>
            </p:extLst>
          </p:nvPr>
        </p:nvGraphicFramePr>
        <p:xfrm>
          <a:off x="535776" y="1101372"/>
          <a:ext cx="7530499" cy="3261360"/>
        </p:xfrm>
        <a:graphic>
          <a:graphicData uri="http://schemas.openxmlformats.org/drawingml/2006/table">
            <a:tbl>
              <a:tblPr firstRow="1" bandRow="1">
                <a:tableStyleId>{3C2FFA5D-87B4-456A-9821-1D502468CF0F}</a:tableStyleId>
              </a:tblPr>
              <a:tblGrid>
                <a:gridCol w="1273541"/>
                <a:gridCol w="6256958"/>
              </a:tblGrid>
              <a:tr h="386971">
                <a:tc>
                  <a:txBody>
                    <a:bodyPr/>
                    <a:lstStyle/>
                    <a:p>
                      <a:r>
                        <a:rPr lang="en-US" dirty="0" smtClean="0"/>
                        <a:t>Name</a:t>
                      </a:r>
                      <a:endParaRPr lang="en-US" dirty="0"/>
                    </a:p>
                  </a:txBody>
                  <a:tcPr/>
                </a:tc>
                <a:tc>
                  <a:txBody>
                    <a:bodyPr/>
                    <a:lstStyle/>
                    <a:p>
                      <a:r>
                        <a:rPr lang="en-US" dirty="0" smtClean="0"/>
                        <a:t>Supported Languages,</a:t>
                      </a:r>
                      <a:r>
                        <a:rPr lang="en-US" baseline="0" dirty="0" smtClean="0"/>
                        <a:t> Frameworks, and Technologies</a:t>
                      </a:r>
                    </a:p>
                    <a:p>
                      <a:endParaRPr lang="en-US" dirty="0"/>
                    </a:p>
                  </a:txBody>
                  <a:tcPr/>
                </a:tc>
              </a:tr>
              <a:tr h="276751">
                <a:tc>
                  <a:txBody>
                    <a:bodyPr/>
                    <a:lstStyle/>
                    <a:p>
                      <a:r>
                        <a:rPr lang="en-US" dirty="0" smtClean="0"/>
                        <a:t>Binary</a:t>
                      </a:r>
                    </a:p>
                  </a:txBody>
                  <a:tcPr/>
                </a:tc>
                <a:tc>
                  <a:txBody>
                    <a:bodyPr/>
                    <a:lstStyle/>
                    <a:p>
                      <a:r>
                        <a:rPr lang="en-US" dirty="0" smtClean="0"/>
                        <a:t>N/A</a:t>
                      </a:r>
                      <a:endParaRPr lang="en-US" dirty="0"/>
                    </a:p>
                  </a:txBody>
                  <a:tcPr/>
                </a:tc>
              </a:tr>
              <a:tr h="276751">
                <a:tc>
                  <a:txBody>
                    <a:bodyPr/>
                    <a:lstStyle/>
                    <a:p>
                      <a:r>
                        <a:rPr lang="en-US" dirty="0" smtClean="0"/>
                        <a:t>Go</a:t>
                      </a:r>
                      <a:endParaRPr lang="en-US" dirty="0"/>
                    </a:p>
                  </a:txBody>
                  <a:tcPr/>
                </a:tc>
                <a:tc>
                  <a:txBody>
                    <a:bodyPr/>
                    <a:lstStyle/>
                    <a:p>
                      <a:r>
                        <a:rPr lang="en-US" dirty="0" smtClean="0"/>
                        <a:t>Go</a:t>
                      </a:r>
                      <a:endParaRPr lang="en-US" dirty="0"/>
                    </a:p>
                  </a:txBody>
                  <a:tcPr/>
                </a:tc>
              </a:tr>
              <a:tr h="276751">
                <a:tc>
                  <a:txBody>
                    <a:bodyPr/>
                    <a:lstStyle/>
                    <a:p>
                      <a:r>
                        <a:rPr lang="en-US" dirty="0" smtClean="0"/>
                        <a:t>Java</a:t>
                      </a:r>
                      <a:endParaRPr lang="en-US" dirty="0"/>
                    </a:p>
                  </a:txBody>
                  <a:tcPr/>
                </a:tc>
                <a:tc>
                  <a:txBody>
                    <a:bodyPr/>
                    <a:lstStyle/>
                    <a:p>
                      <a:r>
                        <a:rPr lang="en-US" dirty="0" smtClean="0"/>
                        <a:t>Grails,</a:t>
                      </a:r>
                      <a:r>
                        <a:rPr lang="en-US" baseline="0" dirty="0" smtClean="0"/>
                        <a:t> Play, Spring, or any other JVM based language or framework</a:t>
                      </a:r>
                      <a:endParaRPr lang="en-US" dirty="0"/>
                    </a:p>
                  </a:txBody>
                  <a:tcPr/>
                </a:tc>
              </a:tr>
              <a:tr h="276751">
                <a:tc>
                  <a:txBody>
                    <a:bodyPr/>
                    <a:lstStyle/>
                    <a:p>
                      <a:r>
                        <a:rPr lang="en-US" dirty="0" smtClean="0"/>
                        <a:t>.NET Core</a:t>
                      </a:r>
                      <a:endParaRPr lang="en-US" dirty="0"/>
                    </a:p>
                  </a:txBody>
                  <a:tcPr/>
                </a:tc>
                <a:tc>
                  <a:txBody>
                    <a:bodyPr/>
                    <a:lstStyle/>
                    <a:p>
                      <a:r>
                        <a:rPr lang="en-US" dirty="0" smtClean="0"/>
                        <a:t>.NET Core</a:t>
                      </a:r>
                      <a:endParaRPr lang="en-US" dirty="0"/>
                    </a:p>
                  </a:txBody>
                  <a:tcPr/>
                </a:tc>
              </a:tr>
              <a:tr h="276751">
                <a:tc>
                  <a:txBody>
                    <a:bodyPr/>
                    <a:lstStyle/>
                    <a:p>
                      <a:r>
                        <a:rPr lang="en-US" dirty="0" err="1" smtClean="0"/>
                        <a:t>Node.js</a:t>
                      </a:r>
                      <a:endParaRPr lang="en-US" dirty="0"/>
                    </a:p>
                  </a:txBody>
                  <a:tcPr/>
                </a:tc>
                <a:tc>
                  <a:txBody>
                    <a:bodyPr/>
                    <a:lstStyle/>
                    <a:p>
                      <a:r>
                        <a:rPr lang="en-US" dirty="0" smtClean="0"/>
                        <a:t>Node or JavaScript</a:t>
                      </a:r>
                      <a:endParaRPr lang="en-US" dirty="0"/>
                    </a:p>
                  </a:txBody>
                  <a:tcPr/>
                </a:tc>
              </a:tr>
              <a:tr h="276751">
                <a:tc>
                  <a:txBody>
                    <a:bodyPr/>
                    <a:lstStyle/>
                    <a:p>
                      <a:r>
                        <a:rPr lang="en-US" dirty="0" smtClean="0"/>
                        <a:t>PHP</a:t>
                      </a:r>
                      <a:endParaRPr lang="en-US" dirty="0"/>
                    </a:p>
                  </a:txBody>
                  <a:tcPr/>
                </a:tc>
                <a:tc>
                  <a:txBody>
                    <a:bodyPr/>
                    <a:lstStyle/>
                    <a:p>
                      <a:r>
                        <a:rPr lang="en-US" dirty="0" smtClean="0"/>
                        <a:t>Cake, </a:t>
                      </a:r>
                      <a:r>
                        <a:rPr lang="en-US" dirty="0" err="1" smtClean="0"/>
                        <a:t>Symfony</a:t>
                      </a:r>
                      <a:r>
                        <a:rPr lang="en-US" dirty="0" smtClean="0"/>
                        <a:t>,</a:t>
                      </a:r>
                      <a:r>
                        <a:rPr lang="en-US" baseline="0" dirty="0" smtClean="0"/>
                        <a:t> </a:t>
                      </a:r>
                      <a:r>
                        <a:rPr lang="en-US" baseline="0" dirty="0" err="1" smtClean="0"/>
                        <a:t>Zend</a:t>
                      </a:r>
                      <a:r>
                        <a:rPr lang="en-US" baseline="0" dirty="0" smtClean="0"/>
                        <a:t>, </a:t>
                      </a:r>
                      <a:r>
                        <a:rPr lang="en-US" baseline="0" dirty="0" err="1" smtClean="0"/>
                        <a:t>Nginx</a:t>
                      </a:r>
                      <a:r>
                        <a:rPr lang="en-US" baseline="0" dirty="0" smtClean="0"/>
                        <a:t> or HTTPD</a:t>
                      </a:r>
                      <a:endParaRPr lang="en-US" dirty="0"/>
                    </a:p>
                  </a:txBody>
                  <a:tcPr/>
                </a:tc>
              </a:tr>
              <a:tr h="276751">
                <a:tc>
                  <a:txBody>
                    <a:bodyPr/>
                    <a:lstStyle/>
                    <a:p>
                      <a:r>
                        <a:rPr lang="en-US" dirty="0" smtClean="0"/>
                        <a:t>Python</a:t>
                      </a:r>
                      <a:endParaRPr lang="en-US" dirty="0"/>
                    </a:p>
                  </a:txBody>
                  <a:tcPr/>
                </a:tc>
                <a:tc>
                  <a:txBody>
                    <a:bodyPr/>
                    <a:lstStyle/>
                    <a:p>
                      <a:r>
                        <a:rPr lang="en-US" dirty="0" err="1" smtClean="0"/>
                        <a:t>Django</a:t>
                      </a:r>
                      <a:r>
                        <a:rPr lang="en-US" baseline="0" dirty="0" smtClean="0"/>
                        <a:t> or Flask</a:t>
                      </a:r>
                      <a:endParaRPr lang="en-US" dirty="0"/>
                    </a:p>
                  </a:txBody>
                  <a:tcPr/>
                </a:tc>
              </a:tr>
              <a:tr h="276751">
                <a:tc>
                  <a:txBody>
                    <a:bodyPr/>
                    <a:lstStyle/>
                    <a:p>
                      <a:r>
                        <a:rPr lang="en-US" dirty="0" smtClean="0"/>
                        <a:t>Ruby</a:t>
                      </a:r>
                      <a:endParaRPr lang="en-US" dirty="0"/>
                    </a:p>
                  </a:txBody>
                  <a:tcPr/>
                </a:tc>
                <a:tc>
                  <a:txBody>
                    <a:bodyPr/>
                    <a:lstStyle/>
                    <a:p>
                      <a:r>
                        <a:rPr lang="en-US" dirty="0" smtClean="0"/>
                        <a:t>Ruby, </a:t>
                      </a:r>
                      <a:r>
                        <a:rPr lang="en-US" dirty="0" err="1" smtClean="0"/>
                        <a:t>JRuby</a:t>
                      </a:r>
                      <a:r>
                        <a:rPr lang="en-US" dirty="0" smtClean="0"/>
                        <a:t>, Rack, Rails, or Sinatra</a:t>
                      </a:r>
                      <a:endParaRPr lang="en-US" dirty="0"/>
                    </a:p>
                  </a:txBody>
                  <a:tcPr/>
                </a:tc>
              </a:tr>
              <a:tr h="276751">
                <a:tc>
                  <a:txBody>
                    <a:bodyPr/>
                    <a:lstStyle/>
                    <a:p>
                      <a:r>
                        <a:rPr lang="en-US" dirty="0" err="1" smtClean="0"/>
                        <a:t>Staticfile</a:t>
                      </a:r>
                      <a:endParaRPr lang="en-US" dirty="0"/>
                    </a:p>
                  </a:txBody>
                  <a:tcPr/>
                </a:tc>
                <a:tc>
                  <a:txBody>
                    <a:bodyPr/>
                    <a:lstStyle/>
                    <a:p>
                      <a:r>
                        <a:rPr lang="en-US" dirty="0" smtClean="0"/>
                        <a:t>HTML, CSS, JavaScript, or </a:t>
                      </a:r>
                      <a:r>
                        <a:rPr lang="en-US" dirty="0" err="1" smtClean="0"/>
                        <a:t>Nginx</a:t>
                      </a:r>
                      <a:endParaRPr lang="en-US" dirty="0"/>
                    </a:p>
                  </a:txBody>
                  <a:tcPr/>
                </a:tc>
              </a:tr>
            </a:tbl>
          </a:graphicData>
        </a:graphic>
      </p:graphicFrame>
    </p:spTree>
    <p:extLst>
      <p:ext uri="{BB962C8B-B14F-4D97-AF65-F5344CB8AC3E}">
        <p14:creationId xmlns:p14="http://schemas.microsoft.com/office/powerpoint/2010/main" val="17328629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32154" y="168448"/>
            <a:ext cx="8410500" cy="460500"/>
          </a:xfrm>
          <a:prstGeom prst="rect">
            <a:avLst/>
          </a:prstGeom>
          <a:noFill/>
          <a:ln>
            <a:noFill/>
          </a:ln>
        </p:spPr>
        <p:txBody>
          <a:bodyPr lIns="0" tIns="0" rIns="0" bIns="0" anchor="ctr" anchorCtr="0">
            <a:noAutofit/>
          </a:bodyPr>
          <a:lstStyle/>
          <a:p>
            <a:pPr lvl="0">
              <a:buClr>
                <a:schemeClr val="accent1"/>
              </a:buClr>
              <a:buSzPct val="25000"/>
            </a:pPr>
            <a:r>
              <a:rPr lang="en-US" dirty="0">
                <a:solidFill>
                  <a:schemeClr val="accent1"/>
                </a:solidFill>
              </a:rPr>
              <a:t>PCF </a:t>
            </a:r>
            <a:r>
              <a:rPr lang="en-US" dirty="0" smtClean="0">
                <a:solidFill>
                  <a:schemeClr val="accent1"/>
                </a:solidFill>
              </a:rPr>
              <a:t>101 </a:t>
            </a:r>
            <a:r>
              <a:rPr lang="en" dirty="0" smtClean="0">
                <a:solidFill>
                  <a:schemeClr val="accent1"/>
                </a:solidFill>
              </a:rPr>
              <a:t>Agenda</a:t>
            </a:r>
            <a:endParaRPr lang="en" dirty="0">
              <a:solidFill>
                <a:schemeClr val="accent1"/>
              </a:solidFill>
            </a:endParaRPr>
          </a:p>
        </p:txBody>
      </p:sp>
      <p:sp>
        <p:nvSpPr>
          <p:cNvPr id="258" name="Shape 258"/>
          <p:cNvSpPr txBox="1"/>
          <p:nvPr/>
        </p:nvSpPr>
        <p:spPr>
          <a:xfrm>
            <a:off x="398689" y="904241"/>
            <a:ext cx="6990900" cy="3111599"/>
          </a:xfrm>
          <a:prstGeom prst="rect">
            <a:avLst/>
          </a:prstGeom>
          <a:noFill/>
          <a:ln>
            <a:noFill/>
          </a:ln>
        </p:spPr>
        <p:txBody>
          <a:bodyPr lIns="91425" tIns="91425" rIns="91425" bIns="91425" anchor="t" anchorCtr="0">
            <a:noAutofit/>
          </a:bodyPr>
          <a:lstStyle/>
          <a:p>
            <a:pPr marR="0" lvl="0" algn="l" rtl="0">
              <a:lnSpc>
                <a:spcPct val="113000"/>
              </a:lnSpc>
              <a:spcBef>
                <a:spcPts val="0"/>
              </a:spcBef>
              <a:spcAft>
                <a:spcPts val="0"/>
              </a:spcAft>
              <a:buNone/>
            </a:pPr>
            <a:endParaRPr sz="1800" dirty="0">
              <a:solidFill>
                <a:srgbClr val="393939"/>
              </a:solidFill>
            </a:endParaRPr>
          </a:p>
          <a:p>
            <a:pPr marL="457200" marR="0" lvl="0" indent="-457200" algn="l" rtl="0">
              <a:lnSpc>
                <a:spcPct val="113000"/>
              </a:lnSpc>
              <a:spcBef>
                <a:spcPts val="0"/>
              </a:spcBef>
              <a:spcAft>
                <a:spcPts val="0"/>
              </a:spcAft>
              <a:buClr>
                <a:srgbClr val="393939"/>
              </a:buClr>
              <a:buSzPct val="100000"/>
              <a:buFont typeface="Arial"/>
              <a:buChar char="•"/>
            </a:pPr>
            <a:r>
              <a:rPr lang="en" sz="1800" dirty="0">
                <a:solidFill>
                  <a:srgbClr val="393939"/>
                </a:solidFill>
              </a:rPr>
              <a:t>PCF Overview</a:t>
            </a:r>
          </a:p>
          <a:p>
            <a:pPr marL="457200" marR="0" lvl="0" indent="-457200" algn="l" rtl="0">
              <a:lnSpc>
                <a:spcPct val="113000"/>
              </a:lnSpc>
              <a:spcBef>
                <a:spcPts val="0"/>
              </a:spcBef>
              <a:spcAft>
                <a:spcPts val="0"/>
              </a:spcAft>
              <a:buClr>
                <a:srgbClr val="393939"/>
              </a:buClr>
              <a:buSzPct val="100000"/>
              <a:buFont typeface="Arial"/>
              <a:buChar char="•"/>
            </a:pPr>
            <a:r>
              <a:rPr lang="en-US" sz="1800" i="1" dirty="0" smtClean="0">
                <a:solidFill>
                  <a:srgbClr val="393939"/>
                </a:solidFill>
              </a:rPr>
              <a:t>Orgs, Spaces, Users and Quota</a:t>
            </a:r>
          </a:p>
          <a:p>
            <a:pPr marL="457200" marR="0" lvl="0" indent="-457200" algn="l" rtl="0">
              <a:lnSpc>
                <a:spcPct val="113000"/>
              </a:lnSpc>
              <a:spcBef>
                <a:spcPts val="0"/>
              </a:spcBef>
              <a:spcAft>
                <a:spcPts val="0"/>
              </a:spcAft>
              <a:buClr>
                <a:srgbClr val="393939"/>
              </a:buClr>
              <a:buSzPct val="100000"/>
              <a:buFont typeface="Arial"/>
              <a:buChar char="•"/>
            </a:pPr>
            <a:r>
              <a:rPr lang="en-US" sz="1800" i="1" dirty="0" smtClean="0">
                <a:solidFill>
                  <a:srgbClr val="393939"/>
                </a:solidFill>
              </a:rPr>
              <a:t>CF CLI, Apps Manager, and Cloud Controller API</a:t>
            </a:r>
          </a:p>
          <a:p>
            <a:pPr marL="457200" marR="0" lvl="0" indent="-457200" algn="l" rtl="0">
              <a:lnSpc>
                <a:spcPct val="113000"/>
              </a:lnSpc>
              <a:spcBef>
                <a:spcPts val="0"/>
              </a:spcBef>
              <a:spcAft>
                <a:spcPts val="0"/>
              </a:spcAft>
              <a:buClr>
                <a:srgbClr val="393939"/>
              </a:buClr>
              <a:buSzPct val="100000"/>
              <a:buFont typeface="Arial"/>
              <a:buChar char="•"/>
            </a:pPr>
            <a:r>
              <a:rPr lang="en-US" sz="1800" i="1" u="none" strike="noStrike" cap="none" dirty="0" smtClean="0">
                <a:solidFill>
                  <a:srgbClr val="393939"/>
                </a:solidFill>
                <a:latin typeface="Arial"/>
                <a:ea typeface="Arial"/>
                <a:cs typeface="Arial"/>
                <a:sym typeface="Arial"/>
              </a:rPr>
              <a:t>Buildpacks</a:t>
            </a:r>
          </a:p>
          <a:p>
            <a:pPr marL="457200" marR="0" lvl="0" indent="-457200" algn="l" rtl="0">
              <a:lnSpc>
                <a:spcPct val="113000"/>
              </a:lnSpc>
              <a:spcBef>
                <a:spcPts val="0"/>
              </a:spcBef>
              <a:spcAft>
                <a:spcPts val="0"/>
              </a:spcAft>
              <a:buClr>
                <a:srgbClr val="393939"/>
              </a:buClr>
              <a:buSzPct val="100000"/>
              <a:buFont typeface="Arial"/>
              <a:buChar char="•"/>
            </a:pPr>
            <a:r>
              <a:rPr lang="en-US" sz="1800" i="1" dirty="0" smtClean="0">
                <a:solidFill>
                  <a:srgbClr val="393939"/>
                </a:solidFill>
              </a:rPr>
              <a:t>Services</a:t>
            </a:r>
          </a:p>
          <a:p>
            <a:pPr marL="457200" marR="0" lvl="0" indent="-457200" algn="l" rtl="0">
              <a:lnSpc>
                <a:spcPct val="113000"/>
              </a:lnSpc>
              <a:spcBef>
                <a:spcPts val="0"/>
              </a:spcBef>
              <a:spcAft>
                <a:spcPts val="0"/>
              </a:spcAft>
              <a:buClr>
                <a:srgbClr val="393939"/>
              </a:buClr>
              <a:buSzPct val="100000"/>
              <a:buFont typeface="Arial"/>
              <a:buChar char="•"/>
            </a:pPr>
            <a:r>
              <a:rPr lang="en-US" sz="1800" i="0" u="none" strike="noStrike" cap="none" dirty="0" smtClean="0">
                <a:solidFill>
                  <a:srgbClr val="393939"/>
                </a:solidFill>
                <a:latin typeface="Arial"/>
                <a:ea typeface="Arial"/>
                <a:cs typeface="Arial"/>
                <a:sym typeface="Arial"/>
              </a:rPr>
              <a:t>Logging</a:t>
            </a:r>
          </a:p>
          <a:p>
            <a:pPr marL="457200" marR="0" lvl="0" indent="-457200" algn="l" rtl="0">
              <a:lnSpc>
                <a:spcPct val="113000"/>
              </a:lnSpc>
              <a:spcBef>
                <a:spcPts val="0"/>
              </a:spcBef>
              <a:spcAft>
                <a:spcPts val="0"/>
              </a:spcAft>
              <a:buClr>
                <a:srgbClr val="393939"/>
              </a:buClr>
              <a:buSzPct val="100000"/>
              <a:buFont typeface="Arial"/>
              <a:buChar char="•"/>
            </a:pPr>
            <a:r>
              <a:rPr lang="en-US" sz="1800" dirty="0" smtClean="0">
                <a:solidFill>
                  <a:srgbClr val="393939"/>
                </a:solidFill>
              </a:rPr>
              <a:t>Demo</a:t>
            </a:r>
            <a:endParaRPr sz="1800" i="0" u="none" strike="noStrike" cap="none" dirty="0">
              <a:solidFill>
                <a:srgbClr val="393939"/>
              </a:solidFill>
              <a:latin typeface="Arial"/>
              <a:ea typeface="Arial"/>
              <a:cs typeface="Arial"/>
              <a:sym typeface="Arial"/>
            </a:endParaRPr>
          </a:p>
          <a:p>
            <a:pPr marL="0" marR="0" lvl="0" indent="0" algn="l" rtl="0">
              <a:lnSpc>
                <a:spcPct val="113000"/>
              </a:lnSpc>
              <a:spcBef>
                <a:spcPts val="0"/>
              </a:spcBef>
              <a:spcAft>
                <a:spcPts val="0"/>
              </a:spcAft>
              <a:buClr>
                <a:srgbClr val="000000"/>
              </a:buClr>
              <a:buFont typeface="Arial"/>
              <a:buNone/>
            </a:pPr>
            <a:endParaRPr sz="1800" b="0" i="0" u="none" strike="noStrike" cap="none" dirty="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sz="1800" b="0" i="0" u="none" strike="noStrike" cap="none" dirty="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sz="1800" b="0" i="0" u="none" strike="noStrike" cap="none" dirty="0">
              <a:solidFill>
                <a:srgbClr val="DBDBDB"/>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Services</a:t>
            </a:r>
            <a:br>
              <a:rPr lang="en-US" sz="3600" dirty="0" smtClean="0">
                <a:solidFill>
                  <a:schemeClr val="accent1"/>
                </a:solidFill>
              </a:rPr>
            </a:br>
            <a:endParaRPr lang="en" sz="1800" i="1" dirty="0">
              <a:solidFill>
                <a:schemeClr val="accent1"/>
              </a:solidFill>
            </a:endParaRPr>
          </a:p>
        </p:txBody>
      </p:sp>
    </p:spTree>
    <p:extLst>
      <p:ext uri="{BB962C8B-B14F-4D97-AF65-F5344CB8AC3E}">
        <p14:creationId xmlns:p14="http://schemas.microsoft.com/office/powerpoint/2010/main" val="220699301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Service?</a:t>
            </a:r>
            <a:endParaRPr lang="en-US" dirty="0"/>
          </a:p>
        </p:txBody>
      </p:sp>
      <p:sp>
        <p:nvSpPr>
          <p:cNvPr id="4" name="Text Placeholder 2"/>
          <p:cNvSpPr>
            <a:spLocks noGrp="1"/>
          </p:cNvSpPr>
          <p:nvPr>
            <p:ph type="body" idx="1"/>
          </p:nvPr>
        </p:nvSpPr>
        <p:spPr>
          <a:xfrm>
            <a:off x="248838" y="772583"/>
            <a:ext cx="4602819" cy="3394200"/>
          </a:xfrm>
          <a:prstGeom prst="rect">
            <a:avLst/>
          </a:prstGeom>
        </p:spPr>
        <p:txBody>
          <a:bodyPr>
            <a:normAutofit/>
          </a:bodyPr>
          <a:lstStyle/>
          <a:p>
            <a:pPr marL="342900" indent="-342900">
              <a:buClr>
                <a:schemeClr val="bg2"/>
              </a:buClr>
              <a:buFont typeface="Arial"/>
              <a:buChar char="•"/>
            </a:pPr>
            <a:r>
              <a:rPr lang="en-US" sz="1800" dirty="0" smtClean="0"/>
              <a:t>Allows </a:t>
            </a:r>
            <a:r>
              <a:rPr lang="en-US" sz="1800" dirty="0"/>
              <a:t>resources </a:t>
            </a:r>
            <a:r>
              <a:rPr lang="en-US" sz="1800" dirty="0" smtClean="0"/>
              <a:t>to </a:t>
            </a:r>
            <a:r>
              <a:rPr lang="en-US" sz="1800" dirty="0"/>
              <a:t>be easily provisioned on-</a:t>
            </a:r>
            <a:r>
              <a:rPr lang="en-US" sz="1800" dirty="0" smtClean="0"/>
              <a:t>demand</a:t>
            </a:r>
          </a:p>
          <a:p>
            <a:pPr marL="0" indent="0">
              <a:buClr>
                <a:schemeClr val="bg2"/>
              </a:buClr>
              <a:buNone/>
            </a:pPr>
            <a:endParaRPr lang="en-US" sz="1800" dirty="0" smtClean="0"/>
          </a:p>
          <a:p>
            <a:pPr marL="342900" indent="-342900">
              <a:buClr>
                <a:schemeClr val="bg2"/>
              </a:buClr>
              <a:buFont typeface="Arial"/>
              <a:buChar char="•"/>
            </a:pPr>
            <a:r>
              <a:rPr lang="en-US" sz="1800" dirty="0" smtClean="0"/>
              <a:t>Typically middleware </a:t>
            </a:r>
            <a:r>
              <a:rPr lang="en-US" sz="1800" dirty="0"/>
              <a:t>and other “components” </a:t>
            </a:r>
            <a:r>
              <a:rPr lang="en-US" sz="1800" dirty="0" smtClean="0"/>
              <a:t>necessary for applications</a:t>
            </a:r>
          </a:p>
          <a:p>
            <a:pPr marL="342900" indent="-342900">
              <a:buClr>
                <a:schemeClr val="bg2"/>
              </a:buClr>
              <a:buFont typeface="Arial"/>
              <a:buChar char="•"/>
            </a:pPr>
            <a:endParaRPr lang="en-US" sz="1800" dirty="0" smtClean="0"/>
          </a:p>
          <a:p>
            <a:pPr marL="342900" indent="-342900">
              <a:buClr>
                <a:schemeClr val="bg2"/>
              </a:buClr>
              <a:buFont typeface="Arial"/>
              <a:buChar char="•"/>
            </a:pPr>
            <a:r>
              <a:rPr lang="en-US" sz="1800" dirty="0" smtClean="0"/>
              <a:t>Can be a persistent, </a:t>
            </a:r>
            <a:r>
              <a:rPr lang="en-US" sz="1800" dirty="0" err="1" smtClean="0"/>
              <a:t>stateful</a:t>
            </a:r>
            <a:r>
              <a:rPr lang="en-US" sz="1800" dirty="0" smtClean="0"/>
              <a:t> layer</a:t>
            </a:r>
          </a:p>
          <a:p>
            <a:pPr marL="342900" indent="-342900">
              <a:buClr>
                <a:schemeClr val="bg2"/>
              </a:buClr>
              <a:buFont typeface="Arial"/>
              <a:buChar char="•"/>
            </a:pPr>
            <a:endParaRPr lang="en-US" sz="1800" dirty="0"/>
          </a:p>
          <a:p>
            <a:pPr marL="342900" indent="-342900">
              <a:buClr>
                <a:schemeClr val="bg2"/>
              </a:buClr>
              <a:buFont typeface="Arial"/>
              <a:buChar char="•"/>
            </a:pPr>
            <a:r>
              <a:rPr lang="en-US" sz="1800" dirty="0" smtClean="0"/>
              <a:t>Applications consume service       details via environment variables</a:t>
            </a:r>
            <a:endParaRPr lang="en-US" sz="1800" dirty="0"/>
          </a:p>
        </p:txBody>
      </p:sp>
      <p:pic>
        <p:nvPicPr>
          <p:cNvPr id="5" name="Picture 4"/>
          <p:cNvPicPr>
            <a:picLocks noChangeAspect="1"/>
          </p:cNvPicPr>
          <p:nvPr/>
        </p:nvPicPr>
        <p:blipFill>
          <a:blip r:embed="rId2"/>
          <a:stretch>
            <a:fillRect/>
          </a:stretch>
        </p:blipFill>
        <p:spPr>
          <a:xfrm>
            <a:off x="4322031" y="3501986"/>
            <a:ext cx="4382761" cy="834812"/>
          </a:xfrm>
          <a:prstGeom prst="rect">
            <a:avLst/>
          </a:prstGeom>
        </p:spPr>
      </p:pic>
      <p:pic>
        <p:nvPicPr>
          <p:cNvPr id="6" name="Picture 5"/>
          <p:cNvPicPr>
            <a:picLocks noChangeAspect="1"/>
          </p:cNvPicPr>
          <p:nvPr/>
        </p:nvPicPr>
        <p:blipFill>
          <a:blip r:embed="rId3"/>
          <a:stretch>
            <a:fillRect/>
          </a:stretch>
        </p:blipFill>
        <p:spPr>
          <a:xfrm>
            <a:off x="4322031" y="935293"/>
            <a:ext cx="4498277" cy="2566693"/>
          </a:xfrm>
          <a:prstGeom prst="rect">
            <a:avLst/>
          </a:prstGeom>
        </p:spPr>
      </p:pic>
    </p:spTree>
    <p:extLst>
      <p:ext uri="{BB962C8B-B14F-4D97-AF65-F5344CB8AC3E}">
        <p14:creationId xmlns:p14="http://schemas.microsoft.com/office/powerpoint/2010/main" val="1259529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Services</a:t>
            </a:r>
            <a:endParaRPr lang="en-US" dirty="0"/>
          </a:p>
        </p:txBody>
      </p:sp>
      <p:sp>
        <p:nvSpPr>
          <p:cNvPr id="3" name="Text Placeholder 2"/>
          <p:cNvSpPr>
            <a:spLocks noGrp="1"/>
          </p:cNvSpPr>
          <p:nvPr>
            <p:ph type="body" idx="1"/>
          </p:nvPr>
        </p:nvSpPr>
        <p:spPr>
          <a:xfrm>
            <a:off x="100022" y="968446"/>
            <a:ext cx="7243517" cy="3394200"/>
          </a:xfrm>
        </p:spPr>
        <p:txBody>
          <a:bodyPr/>
          <a:lstStyle/>
          <a:p>
            <a:r>
              <a:rPr lang="en-US" b="1" dirty="0" smtClean="0"/>
              <a:t>Pivotal Managed </a:t>
            </a:r>
            <a:r>
              <a:rPr lang="mr-IN" dirty="0" smtClean="0"/>
              <a:t>–</a:t>
            </a:r>
            <a:r>
              <a:rPr lang="en-US" dirty="0" smtClean="0"/>
              <a:t> Fully integrated life cycle management with Cloud Foundry</a:t>
            </a:r>
          </a:p>
          <a:p>
            <a:endParaRPr lang="en-US" dirty="0" smtClean="0"/>
          </a:p>
          <a:p>
            <a:r>
              <a:rPr lang="en-US" b="1" dirty="0" smtClean="0"/>
              <a:t>Partner Managed </a:t>
            </a:r>
            <a:r>
              <a:rPr lang="mr-IN" dirty="0" smtClean="0"/>
              <a:t>–</a:t>
            </a:r>
            <a:r>
              <a:rPr lang="en-US" dirty="0" smtClean="0"/>
              <a:t> Same as above but supported by a Pivotal Partner</a:t>
            </a:r>
            <a:endParaRPr lang="en-US" b="1" dirty="0" smtClean="0"/>
          </a:p>
          <a:p>
            <a:endParaRPr lang="en-US" dirty="0"/>
          </a:p>
          <a:p>
            <a:r>
              <a:rPr lang="en-US" b="1" dirty="0" smtClean="0"/>
              <a:t>User-Provided </a:t>
            </a:r>
            <a:r>
              <a:rPr lang="mr-IN" dirty="0" smtClean="0"/>
              <a:t>–</a:t>
            </a:r>
            <a:r>
              <a:rPr lang="en-US" dirty="0" smtClean="0"/>
              <a:t> Create and managed external to the platform </a:t>
            </a:r>
            <a:endParaRPr lang="en-US" dirty="0"/>
          </a:p>
        </p:txBody>
      </p:sp>
      <p:pic>
        <p:nvPicPr>
          <p:cNvPr id="5" name="Picture 4"/>
          <p:cNvPicPr>
            <a:picLocks noChangeAspect="1"/>
          </p:cNvPicPr>
          <p:nvPr/>
        </p:nvPicPr>
        <p:blipFill>
          <a:blip r:embed="rId2"/>
          <a:stretch>
            <a:fillRect/>
          </a:stretch>
        </p:blipFill>
        <p:spPr>
          <a:xfrm>
            <a:off x="7348587" y="77532"/>
            <a:ext cx="1650818" cy="4364758"/>
          </a:xfrm>
          <a:prstGeom prst="rect">
            <a:avLst/>
          </a:prstGeom>
        </p:spPr>
      </p:pic>
      <p:sp>
        <p:nvSpPr>
          <p:cNvPr id="6" name="Rounded Rectangle 5"/>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rgbClr val="00957E"/>
                </a:solidFill>
                <a:latin typeface="Arial"/>
                <a:cs typeface="Arial"/>
              </a:rPr>
              <a:t>PCF Services</a:t>
            </a:r>
            <a:endParaRPr lang="en-US" sz="1200" dirty="0">
              <a:solidFill>
                <a:srgbClr val="00957E"/>
              </a:solidFill>
              <a:latin typeface="Arial"/>
              <a:cs typeface="Arial"/>
            </a:endParaRPr>
          </a:p>
        </p:txBody>
      </p:sp>
      <p:sp>
        <p:nvSpPr>
          <p:cNvPr id="9" name="Rectangle 8"/>
          <p:cNvSpPr/>
          <p:nvPr/>
        </p:nvSpPr>
        <p:spPr>
          <a:xfrm rot="16200000">
            <a:off x="6656436" y="1985178"/>
            <a:ext cx="1714166" cy="215443"/>
          </a:xfrm>
          <a:prstGeom prst="rect">
            <a:avLst/>
          </a:prstGeom>
        </p:spPr>
        <p:txBody>
          <a:bodyPr wrap="square">
            <a:spAutoFit/>
          </a:bodyPr>
          <a:lstStyle/>
          <a:p>
            <a:pPr algn="ctr"/>
            <a:r>
              <a:rPr lang="en-US" sz="800" dirty="0" smtClean="0">
                <a:solidFill>
                  <a:srgbClr val="004984"/>
                </a:solidFill>
                <a:latin typeface="Arial"/>
                <a:cs typeface="Arial"/>
              </a:rPr>
              <a:t>PARTNERED</a:t>
            </a:r>
            <a:endParaRPr lang="en-US" sz="800" dirty="0">
              <a:solidFill>
                <a:srgbClr val="004984"/>
              </a:solidFill>
              <a:latin typeface="Arial"/>
              <a:cs typeface="Arial"/>
            </a:endParaRPr>
          </a:p>
        </p:txBody>
      </p:sp>
      <p:sp>
        <p:nvSpPr>
          <p:cNvPr id="10" name="Rectangle 9"/>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11" name="Rectangle 10"/>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12" name="Rectangle 11"/>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13" name="Rounded Rectangle 12"/>
          <p:cNvSpPr/>
          <p:nvPr/>
        </p:nvSpPr>
        <p:spPr>
          <a:xfrm>
            <a:off x="7705233" y="179373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705233" y="208433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705233" y="237494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7705233" y="266554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21" name="Rectangle 2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22" name="Rectangle 21"/>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23" name="Rectangle 22"/>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sp>
        <p:nvSpPr>
          <p:cNvPr id="24" name="Rectangle 23"/>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pic>
        <p:nvPicPr>
          <p:cNvPr id="25" name="Picture 24" descr="dynatrace_w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572" y="1802090"/>
            <a:ext cx="877150" cy="245669"/>
          </a:xfrm>
          <a:prstGeom prst="rect">
            <a:avLst/>
          </a:prstGeom>
        </p:spPr>
      </p:pic>
      <p:pic>
        <p:nvPicPr>
          <p:cNvPr id="26" name="Picture 25" descr="AppD_Logo_Gray_RG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9573" y="2751893"/>
            <a:ext cx="938603" cy="95363"/>
          </a:xfrm>
          <a:prstGeom prst="rect">
            <a:avLst/>
          </a:prstGeom>
        </p:spPr>
      </p:pic>
      <p:pic>
        <p:nvPicPr>
          <p:cNvPr id="27" name="Picture 26" descr="NewRelic-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503" y="2126666"/>
            <a:ext cx="994909" cy="179992"/>
          </a:xfrm>
          <a:prstGeom prst="rect">
            <a:avLst/>
          </a:prstGeom>
        </p:spPr>
      </p:pic>
      <p:pic>
        <p:nvPicPr>
          <p:cNvPr id="28" name="Picture 27" descr="logo-apige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3263" y="2332682"/>
            <a:ext cx="578991" cy="347074"/>
          </a:xfrm>
          <a:prstGeom prst="rect">
            <a:avLst/>
          </a:prstGeom>
        </p:spPr>
      </p:pic>
      <p:sp>
        <p:nvSpPr>
          <p:cNvPr id="29" name="Rounded Rectangle 28"/>
          <p:cNvSpPr/>
          <p:nvPr/>
        </p:nvSpPr>
        <p:spPr>
          <a:xfrm>
            <a:off x="7711439" y="144953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7711439" y="115455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7711439" y="85958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7711439" y="56460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69088" y="893665"/>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34" name="Rectangle 33"/>
          <p:cNvSpPr/>
          <p:nvPr/>
        </p:nvSpPr>
        <p:spPr>
          <a:xfrm>
            <a:off x="7869088" y="1191020"/>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35" name="Rectangle 34"/>
          <p:cNvSpPr/>
          <p:nvPr/>
        </p:nvSpPr>
        <p:spPr>
          <a:xfrm>
            <a:off x="7871664" y="1481722"/>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36" name="Rectangle 35"/>
          <p:cNvSpPr>
            <a:spLocks/>
          </p:cNvSpPr>
          <p:nvPr/>
        </p:nvSpPr>
        <p:spPr>
          <a:xfrm>
            <a:off x="7856160" y="595438"/>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37" name="Picture 36" descr="icon_mysql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6160" y="595438"/>
            <a:ext cx="205931" cy="205740"/>
          </a:xfrm>
          <a:prstGeom prst="rect">
            <a:avLst/>
          </a:prstGeom>
        </p:spPr>
      </p:pic>
      <p:pic>
        <p:nvPicPr>
          <p:cNvPr id="38" name="Picture 37" descr="icon_gemfire_cf@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6160" y="893664"/>
            <a:ext cx="202537" cy="202350"/>
          </a:xfrm>
          <a:prstGeom prst="rect">
            <a:avLst/>
          </a:prstGeom>
        </p:spPr>
      </p:pic>
      <p:pic>
        <p:nvPicPr>
          <p:cNvPr id="39" name="Picture 38" descr="icon_redis_cf@2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6160" y="1191331"/>
            <a:ext cx="199961" cy="199776"/>
          </a:xfrm>
          <a:prstGeom prst="rect">
            <a:avLst/>
          </a:prstGeom>
        </p:spPr>
      </p:pic>
      <p:pic>
        <p:nvPicPr>
          <p:cNvPr id="40" name="Picture 39" descr="Service-Icon-RabbitMQ-for-Pivotal-Cloud-Foundry-256x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56159" y="1490600"/>
            <a:ext cx="205620" cy="205430"/>
          </a:xfrm>
          <a:prstGeom prst="rect">
            <a:avLst/>
          </a:prstGeom>
        </p:spPr>
      </p:pic>
    </p:spTree>
    <p:extLst>
      <p:ext uri="{BB962C8B-B14F-4D97-AF65-F5344CB8AC3E}">
        <p14:creationId xmlns:p14="http://schemas.microsoft.com/office/powerpoint/2010/main" val="37705875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Service</a:t>
            </a:r>
            <a:endParaRPr lang="en-US" dirty="0"/>
          </a:p>
        </p:txBody>
      </p:sp>
      <p:sp>
        <p:nvSpPr>
          <p:cNvPr id="3" name="Text Placeholder 2"/>
          <p:cNvSpPr>
            <a:spLocks noGrp="1"/>
          </p:cNvSpPr>
          <p:nvPr>
            <p:ph type="body" idx="1"/>
          </p:nvPr>
        </p:nvSpPr>
        <p:spPr/>
        <p:txBody>
          <a:bodyPr/>
          <a:lstStyle/>
          <a:p>
            <a:r>
              <a:rPr lang="en-US" dirty="0" smtClean="0"/>
              <a:t>Integrated with Cloud Foundry by implementing a documented API for which the cloud controller is the client</a:t>
            </a:r>
          </a:p>
          <a:p>
            <a:endParaRPr lang="en-US" dirty="0"/>
          </a:p>
          <a:p>
            <a:r>
              <a:rPr lang="en-US" dirty="0" smtClean="0"/>
              <a:t>Requires a </a:t>
            </a:r>
            <a:r>
              <a:rPr lang="en-US" b="1" dirty="0" smtClean="0"/>
              <a:t>Service Broker </a:t>
            </a:r>
            <a:r>
              <a:rPr lang="en-US" dirty="0" smtClean="0"/>
              <a:t>component which will implement the required API</a:t>
            </a:r>
          </a:p>
          <a:p>
            <a:pPr lvl="1"/>
            <a:r>
              <a:rPr lang="en-US" dirty="0" smtClean="0"/>
              <a:t>Create             - Fetch Catalog</a:t>
            </a:r>
          </a:p>
          <a:p>
            <a:pPr lvl="1"/>
            <a:r>
              <a:rPr lang="en-US" dirty="0" smtClean="0"/>
              <a:t>Bind                 - Delete </a:t>
            </a:r>
          </a:p>
          <a:p>
            <a:pPr lvl="1"/>
            <a:r>
              <a:rPr lang="en-US" dirty="0" smtClean="0"/>
              <a:t>Unbind</a:t>
            </a:r>
            <a:endParaRPr lang="en-US" dirty="0"/>
          </a:p>
        </p:txBody>
      </p:sp>
    </p:spTree>
    <p:extLst>
      <p:ext uri="{BB962C8B-B14F-4D97-AF65-F5344CB8AC3E}">
        <p14:creationId xmlns:p14="http://schemas.microsoft.com/office/powerpoint/2010/main" val="1271690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Provided Service instances</a:t>
            </a:r>
            <a:endParaRPr lang="en-US" dirty="0"/>
          </a:p>
        </p:txBody>
      </p:sp>
      <p:sp>
        <p:nvSpPr>
          <p:cNvPr id="5" name="Shape 2133"/>
          <p:cNvSpPr txBox="1">
            <a:spLocks noGrp="1"/>
          </p:cNvSpPr>
          <p:nvPr>
            <p:ph type="body" idx="1"/>
          </p:nvPr>
        </p:nvSpPr>
        <p:spPr>
          <a:xfrm>
            <a:off x="457200" y="888027"/>
            <a:ext cx="8229600" cy="3394200"/>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rgbClr val="000000"/>
                </a:solidFill>
                <a:latin typeface="Arial"/>
                <a:ea typeface="Arial"/>
                <a:cs typeface="Arial"/>
                <a:sym typeface="Arial"/>
              </a:rPr>
              <a:t>User-provided service instances </a:t>
            </a:r>
            <a:r>
              <a:rPr lang="en-US" sz="2000" b="0" i="0" u="none" strike="noStrike" cap="none" dirty="0">
                <a:solidFill>
                  <a:srgbClr val="000000"/>
                </a:solidFill>
                <a:latin typeface="Arial"/>
                <a:ea typeface="Arial"/>
                <a:cs typeface="Arial"/>
                <a:sym typeface="Arial"/>
              </a:rPr>
              <a:t>are service instances which have been provisioned outside of Cloud Foundry</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000000"/>
                </a:solidFill>
                <a:latin typeface="Arial"/>
                <a:ea typeface="Arial"/>
                <a:cs typeface="Arial"/>
                <a:sym typeface="Arial"/>
              </a:rPr>
              <a:t>Behave like other service instances once created</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000000"/>
                </a:solidFill>
                <a:latin typeface="Arial"/>
                <a:ea typeface="Arial"/>
                <a:cs typeface="Arial"/>
                <a:sym typeface="Arial"/>
              </a:rPr>
              <a:t>Familiar commands (‘create-service’) provide service instance configuration (including credentials) to applications, eliminating the need to hard code service instance endpoints</a:t>
            </a:r>
          </a:p>
          <a:p>
            <a:pPr marL="228600" marR="0" lvl="0" indent="-228600" algn="l" rtl="0">
              <a:spcBef>
                <a:spcPts val="1200"/>
              </a:spcBef>
              <a:buClr>
                <a:schemeClr val="accent1"/>
              </a:buClr>
              <a:buSzPct val="100000"/>
              <a:buFont typeface="Noto Sans Symbols"/>
              <a:buNone/>
            </a:pPr>
            <a:endParaRPr sz="2000" b="0" i="0" u="none" strike="noStrike" cap="none" dirty="0">
              <a:solidFill>
                <a:srgbClr val="000000"/>
              </a:solidFill>
              <a:latin typeface="Arial"/>
              <a:ea typeface="Arial"/>
              <a:cs typeface="Arial"/>
              <a:sym typeface="Arial"/>
            </a:endParaRPr>
          </a:p>
          <a:p>
            <a:pPr marL="0" marR="0" lvl="0" indent="0" algn="l" rtl="0">
              <a:spcBef>
                <a:spcPts val="1200"/>
              </a:spcBef>
              <a:buClr>
                <a:schemeClr val="accent1"/>
              </a:buClr>
              <a:buSzPct val="25000"/>
              <a:buFont typeface="Noto Sans Symbols"/>
              <a:buNone/>
            </a:pPr>
            <a:endParaRPr sz="2000" b="0" i="0" u="none" strike="noStrike" cap="none" dirty="0">
              <a:solidFill>
                <a:srgbClr val="000000"/>
              </a:solidFill>
              <a:latin typeface="Arial"/>
              <a:ea typeface="Arial"/>
              <a:cs typeface="Arial"/>
              <a:sym typeface="Arial"/>
            </a:endParaRPr>
          </a:p>
        </p:txBody>
      </p:sp>
      <p:sp>
        <p:nvSpPr>
          <p:cNvPr id="6" name="Shape 2134"/>
          <p:cNvSpPr/>
          <p:nvPr/>
        </p:nvSpPr>
        <p:spPr>
          <a:xfrm>
            <a:off x="284748" y="3676745"/>
            <a:ext cx="82422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0" u="none" strike="noStrike" cap="small" dirty="0">
                <a:solidFill>
                  <a:schemeClr val="accent1"/>
                </a:solidFill>
                <a:latin typeface="Arial"/>
                <a:ea typeface="Arial"/>
                <a:cs typeface="Arial"/>
                <a:sym typeface="Arial"/>
              </a:rPr>
              <a:t>Example: An Oracle database managed outside of, and unknown to Cloud Foundry</a:t>
            </a:r>
          </a:p>
        </p:txBody>
      </p:sp>
    </p:spTree>
    <p:extLst>
      <p:ext uri="{BB962C8B-B14F-4D97-AF65-F5344CB8AC3E}">
        <p14:creationId xmlns:p14="http://schemas.microsoft.com/office/powerpoint/2010/main" val="3058746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Logging</a:t>
            </a:r>
            <a:endParaRPr lang="en" sz="1800" i="1" dirty="0">
              <a:solidFill>
                <a:schemeClr val="accent1"/>
              </a:solidFill>
            </a:endParaRPr>
          </a:p>
        </p:txBody>
      </p:sp>
    </p:spTree>
    <p:extLst>
      <p:ext uri="{BB962C8B-B14F-4D97-AF65-F5344CB8AC3E}">
        <p14:creationId xmlns:p14="http://schemas.microsoft.com/office/powerpoint/2010/main" val="81213231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3" name="Text Placeholder 2"/>
          <p:cNvSpPr>
            <a:spLocks noGrp="1"/>
          </p:cNvSpPr>
          <p:nvPr>
            <p:ph type="body" idx="1"/>
          </p:nvPr>
        </p:nvSpPr>
        <p:spPr/>
        <p:txBody>
          <a:bodyPr/>
          <a:lstStyle/>
          <a:p>
            <a:r>
              <a:rPr lang="en-US" dirty="0" smtClean="0"/>
              <a:t>Cloud foundry will capture application logs that are written to standard out. </a:t>
            </a:r>
          </a:p>
          <a:p>
            <a:endParaRPr lang="en-US" dirty="0" smtClean="0"/>
          </a:p>
          <a:p>
            <a:r>
              <a:rPr lang="en-US" dirty="0" smtClean="0"/>
              <a:t>App Developers can view logs via the CF CLI, the apps manager UI or a third party tool like </a:t>
            </a:r>
            <a:r>
              <a:rPr lang="en-US" dirty="0"/>
              <a:t>ELK stack or </a:t>
            </a:r>
            <a:r>
              <a:rPr lang="en-US" dirty="0" err="1"/>
              <a:t>Splunk</a:t>
            </a:r>
            <a:endParaRPr lang="en-US" dirty="0"/>
          </a:p>
          <a:p>
            <a:endParaRPr lang="en-US" dirty="0"/>
          </a:p>
          <a:p>
            <a:endParaRPr lang="en-US" dirty="0" smtClean="0"/>
          </a:p>
          <a:p>
            <a:pPr marL="152400" indent="0">
              <a:buNone/>
            </a:pPr>
            <a:endParaRPr lang="en-US" sz="1600" dirty="0" smtClean="0">
              <a:solidFill>
                <a:srgbClr val="FF0000"/>
              </a:solidFill>
            </a:endParaRPr>
          </a:p>
          <a:p>
            <a:pPr marL="152400" indent="0">
              <a:buNone/>
            </a:pPr>
            <a:endParaRPr lang="en-US" sz="1600" dirty="0">
              <a:solidFill>
                <a:srgbClr val="FF0000"/>
              </a:solidFill>
            </a:endParaRPr>
          </a:p>
          <a:p>
            <a:pPr marL="152400" indent="0">
              <a:buNone/>
            </a:pPr>
            <a:endParaRPr lang="en-US" sz="1600" dirty="0">
              <a:solidFill>
                <a:srgbClr val="FF0000"/>
              </a:solidFill>
            </a:endParaRPr>
          </a:p>
        </p:txBody>
      </p:sp>
    </p:spTree>
    <p:extLst>
      <p:ext uri="{BB962C8B-B14F-4D97-AF65-F5344CB8AC3E}">
        <p14:creationId xmlns:p14="http://schemas.microsoft.com/office/powerpoint/2010/main" val="37637940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a:t>
            </a:r>
            <a:r>
              <a:rPr lang="mr-IN" dirty="0" smtClean="0"/>
              <a:t>–</a:t>
            </a:r>
            <a:r>
              <a:rPr lang="en-US" dirty="0" smtClean="0"/>
              <a:t> Apps Manager</a:t>
            </a:r>
            <a:endParaRPr lang="en-US" dirty="0"/>
          </a:p>
        </p:txBody>
      </p:sp>
      <p:pic>
        <p:nvPicPr>
          <p:cNvPr id="4" name="Picture 3"/>
          <p:cNvPicPr>
            <a:picLocks noChangeAspect="1"/>
          </p:cNvPicPr>
          <p:nvPr/>
        </p:nvPicPr>
        <p:blipFill>
          <a:blip r:embed="rId2"/>
          <a:stretch>
            <a:fillRect/>
          </a:stretch>
        </p:blipFill>
        <p:spPr>
          <a:xfrm>
            <a:off x="551326" y="730851"/>
            <a:ext cx="6854607" cy="3821833"/>
          </a:xfrm>
          <a:prstGeom prst="rect">
            <a:avLst/>
          </a:prstGeom>
        </p:spPr>
      </p:pic>
    </p:spTree>
    <p:extLst>
      <p:ext uri="{BB962C8B-B14F-4D97-AF65-F5344CB8AC3E}">
        <p14:creationId xmlns:p14="http://schemas.microsoft.com/office/powerpoint/2010/main" val="23388981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 CLI</a:t>
            </a:r>
            <a:endParaRPr lang="en-US" dirty="0"/>
          </a:p>
        </p:txBody>
      </p:sp>
      <p:pic>
        <p:nvPicPr>
          <p:cNvPr id="5" name="Picture 4"/>
          <p:cNvPicPr>
            <a:picLocks noChangeAspect="1"/>
          </p:cNvPicPr>
          <p:nvPr/>
        </p:nvPicPr>
        <p:blipFill>
          <a:blip r:embed="rId2"/>
          <a:stretch>
            <a:fillRect/>
          </a:stretch>
        </p:blipFill>
        <p:spPr>
          <a:xfrm>
            <a:off x="118145" y="897361"/>
            <a:ext cx="8149620" cy="3628342"/>
          </a:xfrm>
          <a:prstGeom prst="rect">
            <a:avLst/>
          </a:prstGeom>
        </p:spPr>
      </p:pic>
    </p:spTree>
    <p:extLst>
      <p:ext uri="{BB962C8B-B14F-4D97-AF65-F5344CB8AC3E}">
        <p14:creationId xmlns:p14="http://schemas.microsoft.com/office/powerpoint/2010/main" val="34616753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Domains and Routes</a:t>
            </a:r>
            <a:br>
              <a:rPr lang="en-US" sz="3600" dirty="0" smtClean="0">
                <a:solidFill>
                  <a:schemeClr val="accent1"/>
                </a:solidFill>
              </a:rPr>
            </a:br>
            <a:endParaRPr lang="en" sz="1800" i="1" dirty="0">
              <a:solidFill>
                <a:schemeClr val="accent1"/>
              </a:solidFill>
            </a:endParaRPr>
          </a:p>
        </p:txBody>
      </p:sp>
    </p:spTree>
    <p:extLst>
      <p:ext uri="{BB962C8B-B14F-4D97-AF65-F5344CB8AC3E}">
        <p14:creationId xmlns:p14="http://schemas.microsoft.com/office/powerpoint/2010/main" val="271539264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 sz="3600" b="0" i="0" u="none" strike="noStrike" cap="none">
                <a:solidFill>
                  <a:schemeClr val="accent1"/>
                </a:solidFill>
                <a:latin typeface="Arial"/>
                <a:ea typeface="Arial"/>
                <a:cs typeface="Arial"/>
                <a:sym typeface="Arial"/>
              </a:rPr>
              <a:t>PCF </a:t>
            </a:r>
            <a:r>
              <a:rPr lang="en" sz="3600">
                <a:solidFill>
                  <a:schemeClr val="accent1"/>
                </a:solidFill>
              </a:rPr>
              <a:t>Overview</a:t>
            </a:r>
          </a:p>
          <a:p>
            <a:pPr lvl="0" rtl="0">
              <a:spcBef>
                <a:spcPts val="0"/>
              </a:spcBef>
              <a:buClr>
                <a:schemeClr val="accent1"/>
              </a:buClr>
              <a:buSzPct val="25000"/>
              <a:buFont typeface="Arial"/>
              <a:buNone/>
            </a:pPr>
            <a:r>
              <a:rPr lang="en" sz="1800" i="1">
                <a:solidFill>
                  <a:schemeClr val="accent1"/>
                </a:solidFill>
              </a:rPr>
              <a:t>The Cloud-Native Platform</a:t>
            </a:r>
          </a:p>
        </p:txBody>
      </p:sp>
    </p:spTree>
    <p:extLst>
      <p:ext uri="{BB962C8B-B14F-4D97-AF65-F5344CB8AC3E}">
        <p14:creationId xmlns:p14="http://schemas.microsoft.com/office/powerpoint/2010/main" val="241871382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a:t>
            </a:r>
            <a:endParaRPr lang="en-US" dirty="0"/>
          </a:p>
        </p:txBody>
      </p:sp>
      <p:sp>
        <p:nvSpPr>
          <p:cNvPr id="4" name="Text Placeholder 2"/>
          <p:cNvSpPr txBox="1">
            <a:spLocks/>
          </p:cNvSpPr>
          <p:nvPr/>
        </p:nvSpPr>
        <p:spPr>
          <a:xfrm>
            <a:off x="367902" y="919552"/>
            <a:ext cx="4098703" cy="3396674"/>
          </a:xfrm>
          <a:prstGeom prst="rect">
            <a:avLst/>
          </a:prstGeom>
        </p:spPr>
        <p:txBody>
          <a:bodyPr>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bg2"/>
              </a:buClr>
            </a:pP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Each </a:t>
            </a:r>
            <a:r>
              <a:rPr lang="en-US" sz="2000" dirty="0"/>
              <a:t>Cloud Foundry installation has a default </a:t>
            </a:r>
            <a:r>
              <a:rPr lang="en-US" sz="2000" i="1" dirty="0"/>
              <a:t>apps domain </a:t>
            </a:r>
          </a:p>
          <a:p>
            <a:pPr marL="342900" indent="-342900">
              <a:buClr>
                <a:schemeClr val="bg2"/>
              </a:buClr>
              <a:buFont typeface="Arial"/>
              <a:buChar char="•"/>
            </a:pPr>
            <a:endParaRPr lang="en-US" sz="2000" dirty="0" smtClean="0"/>
          </a:p>
          <a:p>
            <a:pPr>
              <a:buClr>
                <a:schemeClr val="bg2"/>
              </a:buClr>
            </a:pPr>
            <a:endParaRPr lang="en-US" sz="2000" dirty="0" smtClean="0"/>
          </a:p>
          <a:p>
            <a:pPr marL="342900" indent="-342900">
              <a:buClr>
                <a:schemeClr val="bg2"/>
              </a:buClr>
              <a:buFont typeface="Arial"/>
              <a:buChar char="•"/>
            </a:pPr>
            <a:r>
              <a:rPr lang="en-US" sz="2000" dirty="0" smtClean="0"/>
              <a:t>Platform operators can add additional domains as they see fit</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903" y="1217220"/>
            <a:ext cx="4448770" cy="2185437"/>
          </a:xfrm>
          <a:prstGeom prst="rect">
            <a:avLst/>
          </a:prstGeom>
        </p:spPr>
      </p:pic>
    </p:spTree>
    <p:extLst>
      <p:ext uri="{BB962C8B-B14F-4D97-AF65-F5344CB8AC3E}">
        <p14:creationId xmlns:p14="http://schemas.microsoft.com/office/powerpoint/2010/main" val="35335140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Routes</a:t>
            </a:r>
            <a:endParaRPr lang="en-US" dirty="0"/>
          </a:p>
        </p:txBody>
      </p:sp>
      <p:sp>
        <p:nvSpPr>
          <p:cNvPr id="4" name="Text Placeholder 2"/>
          <p:cNvSpPr>
            <a:spLocks noGrp="1"/>
          </p:cNvSpPr>
          <p:nvPr>
            <p:ph type="body" idx="1"/>
          </p:nvPr>
        </p:nvSpPr>
        <p:spPr>
          <a:prstGeom prst="rect">
            <a:avLst/>
          </a:prstGeom>
        </p:spPr>
        <p:txBody>
          <a:bodyPr>
            <a:normAutofit/>
          </a:bodyPr>
          <a:lstStyle/>
          <a:p>
            <a:pPr marL="342900" indent="-342900">
              <a:buClr>
                <a:schemeClr val="bg2"/>
              </a:buClr>
              <a:buFont typeface="Arial"/>
              <a:buChar char="•"/>
            </a:pPr>
            <a:r>
              <a:rPr lang="en-US" sz="2000" dirty="0" smtClean="0"/>
              <a:t>The URL used to reach an application hosted on Cloud </a:t>
            </a:r>
            <a:r>
              <a:rPr lang="en-US" sz="2000" dirty="0"/>
              <a:t>F</a:t>
            </a:r>
            <a:r>
              <a:rPr lang="en-US" sz="2000" dirty="0" smtClean="0"/>
              <a:t>oundry is accessed by it’s route + domain</a:t>
            </a:r>
          </a:p>
          <a:p>
            <a:pPr marL="857250" lvl="1" indent="-342900">
              <a:buClr>
                <a:schemeClr val="bg2"/>
              </a:buClr>
              <a:buFont typeface="Arial"/>
              <a:buChar char="•"/>
            </a:pPr>
            <a:r>
              <a:rPr lang="en-US" sz="1600" dirty="0" smtClean="0">
                <a:hlinkClick r:id="rId2"/>
              </a:rPr>
              <a:t>http://my-app-route-here.my-app-domain-here</a:t>
            </a:r>
            <a:endParaRPr lang="en-US" sz="1600" dirty="0" smtClean="0"/>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Application can have multiple routes </a:t>
            </a:r>
          </a:p>
        </p:txBody>
      </p:sp>
    </p:spTree>
    <p:extLst>
      <p:ext uri="{BB962C8B-B14F-4D97-AF65-F5344CB8AC3E}">
        <p14:creationId xmlns:p14="http://schemas.microsoft.com/office/powerpoint/2010/main" val="4040639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Hands-on</a:t>
            </a:r>
            <a:endParaRPr lang="en" sz="1800" i="1" dirty="0">
              <a:solidFill>
                <a:schemeClr val="accent1"/>
              </a:solidFill>
            </a:endParaRPr>
          </a:p>
        </p:txBody>
      </p:sp>
    </p:spTree>
    <p:extLst>
      <p:ext uri="{BB962C8B-B14F-4D97-AF65-F5344CB8AC3E}">
        <p14:creationId xmlns:p14="http://schemas.microsoft.com/office/powerpoint/2010/main" val="182440130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foundry </a:t>
            </a:r>
            <a:endParaRPr lang="en-US" dirty="0"/>
          </a:p>
        </p:txBody>
      </p:sp>
      <p:sp>
        <p:nvSpPr>
          <p:cNvPr id="3" name="Text Placeholder 2"/>
          <p:cNvSpPr>
            <a:spLocks noGrp="1"/>
          </p:cNvSpPr>
          <p:nvPr>
            <p:ph type="body" idx="1"/>
          </p:nvPr>
        </p:nvSpPr>
        <p:spPr>
          <a:xfrm>
            <a:off x="457199" y="772583"/>
            <a:ext cx="8373029" cy="3702398"/>
          </a:xfrm>
        </p:spPr>
        <p:txBody>
          <a:bodyPr/>
          <a:lstStyle/>
          <a:p>
            <a:pPr marL="152400" indent="0" algn="ctr">
              <a:buNone/>
            </a:pPr>
            <a:endParaRPr lang="en-US" dirty="0" smtClean="0"/>
          </a:p>
          <a:p>
            <a:pPr marL="152400" indent="0" algn="ctr">
              <a:buNone/>
            </a:pPr>
            <a:endParaRPr lang="en-US" dirty="0" smtClean="0"/>
          </a:p>
          <a:p>
            <a:pPr marL="152400" indent="0" algn="ctr">
              <a:buNone/>
            </a:pPr>
            <a:r>
              <a:rPr lang="en-US" dirty="0" smtClean="0"/>
              <a:t>“Cloud Foundry is an open source cloud agnostic platform as a service (</a:t>
            </a:r>
            <a:r>
              <a:rPr lang="en-US" dirty="0" err="1" smtClean="0"/>
              <a:t>PaaS</a:t>
            </a:r>
            <a:r>
              <a:rPr lang="en-US" dirty="0" smtClean="0"/>
              <a:t>) on which developers can build, deploy, run and scale applications.”</a:t>
            </a:r>
            <a:endParaRPr lang="en-US" dirty="0"/>
          </a:p>
        </p:txBody>
      </p:sp>
    </p:spTree>
    <p:extLst>
      <p:ext uri="{BB962C8B-B14F-4D97-AF65-F5344CB8AC3E}">
        <p14:creationId xmlns:p14="http://schemas.microsoft.com/office/powerpoint/2010/main" val="3612265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p:nvPr/>
        </p:nvSpPr>
        <p:spPr>
          <a:xfrm flipH="1">
            <a:off x="145317" y="1388528"/>
            <a:ext cx="8239200" cy="2794200"/>
          </a:xfrm>
          <a:prstGeom prst="rtTriangle">
            <a:avLst/>
          </a:prstGeom>
          <a:solidFill>
            <a:srgbClr val="B9EDFE">
              <a:alpha val="9800"/>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9" name="Shape 269"/>
          <p:cNvSpPr/>
          <p:nvPr/>
        </p:nvSpPr>
        <p:spPr>
          <a:xfrm flipH="1">
            <a:off x="297717" y="1540928"/>
            <a:ext cx="8239200" cy="2794200"/>
          </a:xfrm>
          <a:prstGeom prst="rtTriangle">
            <a:avLst/>
          </a:prstGeom>
          <a:solidFill>
            <a:srgbClr val="008774">
              <a:alpha val="20000"/>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70" name="Shape 270"/>
          <p:cNvSpPr txBox="1">
            <a:spLocks noGrp="1"/>
          </p:cNvSpPr>
          <p:nvPr>
            <p:ph type="title"/>
          </p:nvPr>
        </p:nvSpPr>
        <p:spPr>
          <a:xfrm>
            <a:off x="366712" y="165560"/>
            <a:ext cx="84105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2C95DD"/>
              </a:buClr>
              <a:buSzPct val="25000"/>
              <a:buFont typeface="Arial"/>
              <a:buNone/>
            </a:pPr>
            <a:r>
              <a:rPr lang="en" sz="2800" b="0" i="0" u="none" strike="noStrike" cap="none">
                <a:solidFill>
                  <a:srgbClr val="2C95DD"/>
                </a:solidFill>
                <a:latin typeface="Arial"/>
                <a:ea typeface="Arial"/>
                <a:cs typeface="Arial"/>
                <a:sym typeface="Arial"/>
              </a:rPr>
              <a:t>The Cloud Platform Evolution</a:t>
            </a:r>
          </a:p>
        </p:txBody>
      </p:sp>
      <p:grpSp>
        <p:nvGrpSpPr>
          <p:cNvPr id="271" name="Shape 271"/>
          <p:cNvGrpSpPr/>
          <p:nvPr/>
        </p:nvGrpSpPr>
        <p:grpSpPr>
          <a:xfrm>
            <a:off x="458748" y="1208170"/>
            <a:ext cx="2363186" cy="2806718"/>
            <a:chOff x="678262" y="2856832"/>
            <a:chExt cx="2250654" cy="3564087"/>
          </a:xfrm>
        </p:grpSpPr>
        <p:sp>
          <p:nvSpPr>
            <p:cNvPr id="272" name="Shape 272"/>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 sz="1800" b="1" i="0" u="none" strike="noStrike" cap="none">
                  <a:solidFill>
                    <a:srgbClr val="022828"/>
                  </a:solidFill>
                  <a:latin typeface="Arial"/>
                  <a:ea typeface="Arial"/>
                  <a:cs typeface="Arial"/>
                  <a:sym typeface="Arial"/>
                </a:rPr>
                <a:t>   </a:t>
              </a:r>
              <a:r>
                <a:rPr lang="en" sz="1600" b="1" i="0" u="none" strike="noStrike" cap="none">
                  <a:solidFill>
                    <a:srgbClr val="022828"/>
                  </a:solidFill>
                  <a:latin typeface="Arial"/>
                  <a:ea typeface="Arial"/>
                  <a:cs typeface="Arial"/>
                  <a:sym typeface="Arial"/>
                </a:rPr>
                <a:t>Traditional IT</a:t>
              </a:r>
            </a:p>
          </p:txBody>
        </p:sp>
        <p:grpSp>
          <p:nvGrpSpPr>
            <p:cNvPr id="273" name="Shape 273"/>
            <p:cNvGrpSpPr/>
            <p:nvPr/>
          </p:nvGrpSpPr>
          <p:grpSpPr>
            <a:xfrm>
              <a:off x="1186929" y="3515608"/>
              <a:ext cx="1451289" cy="2873871"/>
              <a:chOff x="637639" y="3495635"/>
              <a:chExt cx="1371600" cy="2873871"/>
            </a:xfrm>
          </p:grpSpPr>
          <p:sp>
            <p:nvSpPr>
              <p:cNvPr id="274" name="Shape 274"/>
              <p:cNvSpPr/>
              <p:nvPr/>
            </p:nvSpPr>
            <p:spPr>
              <a:xfrm>
                <a:off x="637639" y="5781635"/>
                <a:ext cx="1371600" cy="261300"/>
              </a:xfrm>
              <a:prstGeom prst="roundRect">
                <a:avLst>
                  <a:gd name="adj" fmla="val 16667"/>
                </a:avLst>
              </a:prstGeom>
              <a:solidFill>
                <a:srgbClr val="00786E"/>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Storage</a:t>
                </a:r>
              </a:p>
            </p:txBody>
          </p:sp>
          <p:sp>
            <p:nvSpPr>
              <p:cNvPr id="275" name="Shape 275"/>
              <p:cNvSpPr/>
              <p:nvPr/>
            </p:nvSpPr>
            <p:spPr>
              <a:xfrm>
                <a:off x="637639" y="5455064"/>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Servers</a:t>
                </a:r>
              </a:p>
            </p:txBody>
          </p:sp>
          <p:sp>
            <p:nvSpPr>
              <p:cNvPr id="276" name="Shape 276"/>
              <p:cNvSpPr/>
              <p:nvPr/>
            </p:nvSpPr>
            <p:spPr>
              <a:xfrm>
                <a:off x="637639" y="6108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Networking</a:t>
                </a:r>
              </a:p>
            </p:txBody>
          </p:sp>
          <p:sp>
            <p:nvSpPr>
              <p:cNvPr id="277" name="Shape 277"/>
              <p:cNvSpPr/>
              <p:nvPr/>
            </p:nvSpPr>
            <p:spPr>
              <a:xfrm>
                <a:off x="637639" y="4801921"/>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O/S</a:t>
                </a:r>
              </a:p>
            </p:txBody>
          </p:sp>
          <p:sp>
            <p:nvSpPr>
              <p:cNvPr id="278" name="Shape 278"/>
              <p:cNvSpPr/>
              <p:nvPr/>
            </p:nvSpPr>
            <p:spPr>
              <a:xfrm>
                <a:off x="637639" y="4475350"/>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Middleware</a:t>
                </a:r>
              </a:p>
            </p:txBody>
          </p:sp>
          <p:sp>
            <p:nvSpPr>
              <p:cNvPr id="279" name="Shape 279"/>
              <p:cNvSpPr/>
              <p:nvPr/>
            </p:nvSpPr>
            <p:spPr>
              <a:xfrm>
                <a:off x="637639" y="5128492"/>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Virtualization</a:t>
                </a:r>
              </a:p>
            </p:txBody>
          </p:sp>
          <p:sp>
            <p:nvSpPr>
              <p:cNvPr id="280" name="Shape 280"/>
              <p:cNvSpPr/>
              <p:nvPr/>
            </p:nvSpPr>
            <p:spPr>
              <a:xfrm>
                <a:off x="637639" y="3822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Data</a:t>
                </a:r>
              </a:p>
            </p:txBody>
          </p:sp>
          <p:sp>
            <p:nvSpPr>
              <p:cNvPr id="281" name="Shape 281"/>
              <p:cNvSpPr/>
              <p:nvPr/>
            </p:nvSpPr>
            <p:spPr>
              <a:xfrm>
                <a:off x="637639" y="3495635"/>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Applications</a:t>
                </a:r>
              </a:p>
            </p:txBody>
          </p:sp>
          <p:sp>
            <p:nvSpPr>
              <p:cNvPr id="282" name="Shape 282"/>
              <p:cNvSpPr/>
              <p:nvPr/>
            </p:nvSpPr>
            <p:spPr>
              <a:xfrm>
                <a:off x="637639" y="4148778"/>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Runtime</a:t>
                </a:r>
              </a:p>
            </p:txBody>
          </p:sp>
        </p:grpSp>
        <p:sp>
          <p:nvSpPr>
            <p:cNvPr id="283" name="Shape 283"/>
            <p:cNvSpPr/>
            <p:nvPr/>
          </p:nvSpPr>
          <p:spPr>
            <a:xfrm>
              <a:off x="988436" y="3456019"/>
              <a:ext cx="198600" cy="29649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284" name="Shape 284"/>
            <p:cNvSpPr txBox="1"/>
            <p:nvPr/>
          </p:nvSpPr>
          <p:spPr>
            <a:xfrm rot="-5400000">
              <a:off x="174112" y="4742221"/>
              <a:ext cx="13893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You Manage</a:t>
              </a:r>
            </a:p>
          </p:txBody>
        </p:sp>
      </p:grpSp>
      <p:grpSp>
        <p:nvGrpSpPr>
          <p:cNvPr id="285" name="Shape 285"/>
          <p:cNvGrpSpPr/>
          <p:nvPr/>
        </p:nvGrpSpPr>
        <p:grpSpPr>
          <a:xfrm>
            <a:off x="2918931" y="1208173"/>
            <a:ext cx="2570085" cy="2830390"/>
            <a:chOff x="2154404" y="2277659"/>
            <a:chExt cx="2570085" cy="3773853"/>
          </a:xfrm>
        </p:grpSpPr>
        <p:sp>
          <p:nvSpPr>
            <p:cNvPr id="286" name="Shape 286"/>
            <p:cNvSpPr/>
            <p:nvPr/>
          </p:nvSpPr>
          <p:spPr>
            <a:xfrm>
              <a:off x="2663718" y="4345507"/>
              <a:ext cx="1523700" cy="274200"/>
            </a:xfrm>
            <a:prstGeom prst="roundRect">
              <a:avLst>
                <a:gd name="adj" fmla="val 16667"/>
              </a:avLst>
            </a:prstGeom>
            <a:solidFill>
              <a:srgbClr val="00685D"/>
            </a:solidFill>
            <a:ln w="9525" cap="flat" cmpd="sng">
              <a:solidFill>
                <a:schemeClr val="dk1"/>
              </a:solidFill>
              <a:prstDash val="solid"/>
              <a:round/>
              <a:headEnd type="none" w="med" len="med"/>
              <a:tailEnd type="none" w="med" len="med"/>
            </a:ln>
            <a:effectLst>
              <a:outerShdw blurRad="39999" dist="23000" dir="5400000" rotWithShape="0">
                <a:srgbClr val="000000">
                  <a:alpha val="3490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O/S</a:t>
              </a:r>
            </a:p>
          </p:txBody>
        </p:sp>
        <p:grpSp>
          <p:nvGrpSpPr>
            <p:cNvPr id="287" name="Shape 287"/>
            <p:cNvGrpSpPr/>
            <p:nvPr/>
          </p:nvGrpSpPr>
          <p:grpSpPr>
            <a:xfrm>
              <a:off x="2154404" y="2277659"/>
              <a:ext cx="2354570" cy="3742200"/>
              <a:chOff x="686468" y="2856832"/>
              <a:chExt cx="2242447" cy="3564000"/>
            </a:xfrm>
          </p:grpSpPr>
          <p:sp>
            <p:nvSpPr>
              <p:cNvPr id="288" name="Shape 288"/>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 sz="1800" b="1" i="0" u="none" strike="noStrike" cap="none">
                    <a:solidFill>
                      <a:srgbClr val="022828"/>
                    </a:solidFill>
                    <a:latin typeface="Arial"/>
                    <a:ea typeface="Arial"/>
                    <a:cs typeface="Arial"/>
                    <a:sym typeface="Arial"/>
                  </a:rPr>
                  <a:t>   </a:t>
                </a:r>
                <a:r>
                  <a:rPr lang="en" sz="1600" b="1" i="0" u="none" strike="noStrike" cap="none">
                    <a:solidFill>
                      <a:srgbClr val="022828"/>
                    </a:solidFill>
                    <a:latin typeface="Arial"/>
                    <a:ea typeface="Arial"/>
                    <a:cs typeface="Arial"/>
                    <a:sym typeface="Arial"/>
                  </a:rPr>
                  <a:t>IaaS</a:t>
                </a:r>
              </a:p>
            </p:txBody>
          </p:sp>
          <p:grpSp>
            <p:nvGrpSpPr>
              <p:cNvPr id="289" name="Shape 289"/>
              <p:cNvGrpSpPr/>
              <p:nvPr/>
            </p:nvGrpSpPr>
            <p:grpSpPr>
              <a:xfrm>
                <a:off x="1186929" y="3515608"/>
                <a:ext cx="1451289" cy="2873871"/>
                <a:chOff x="637639" y="3495635"/>
                <a:chExt cx="1371600" cy="2873871"/>
              </a:xfrm>
            </p:grpSpPr>
            <p:sp>
              <p:nvSpPr>
                <p:cNvPr id="290" name="Shape 290"/>
                <p:cNvSpPr/>
                <p:nvPr/>
              </p:nvSpPr>
              <p:spPr>
                <a:xfrm>
                  <a:off x="637639" y="5781635"/>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Storage</a:t>
                  </a:r>
                </a:p>
              </p:txBody>
            </p:sp>
            <p:sp>
              <p:nvSpPr>
                <p:cNvPr id="291" name="Shape 291"/>
                <p:cNvSpPr/>
                <p:nvPr/>
              </p:nvSpPr>
              <p:spPr>
                <a:xfrm>
                  <a:off x="637639" y="5455064"/>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Servers</a:t>
                  </a:r>
                </a:p>
              </p:txBody>
            </p:sp>
            <p:sp>
              <p:nvSpPr>
                <p:cNvPr id="292" name="Shape 292"/>
                <p:cNvSpPr/>
                <p:nvPr/>
              </p:nvSpPr>
              <p:spPr>
                <a:xfrm>
                  <a:off x="637639" y="6108207"/>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Networking</a:t>
                  </a:r>
                </a:p>
              </p:txBody>
            </p:sp>
            <p:sp>
              <p:nvSpPr>
                <p:cNvPr id="293" name="Shape 293"/>
                <p:cNvSpPr/>
                <p:nvPr/>
              </p:nvSpPr>
              <p:spPr>
                <a:xfrm>
                  <a:off x="637639" y="4475350"/>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Middleware</a:t>
                  </a:r>
                </a:p>
              </p:txBody>
            </p:sp>
            <p:sp>
              <p:nvSpPr>
                <p:cNvPr id="294" name="Shape 294"/>
                <p:cNvSpPr/>
                <p:nvPr/>
              </p:nvSpPr>
              <p:spPr>
                <a:xfrm>
                  <a:off x="637639" y="5128492"/>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Virtualization</a:t>
                  </a:r>
                </a:p>
              </p:txBody>
            </p:sp>
            <p:sp>
              <p:nvSpPr>
                <p:cNvPr id="295" name="Shape 295"/>
                <p:cNvSpPr/>
                <p:nvPr/>
              </p:nvSpPr>
              <p:spPr>
                <a:xfrm>
                  <a:off x="637639" y="3822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Data</a:t>
                  </a:r>
                </a:p>
              </p:txBody>
            </p:sp>
            <p:sp>
              <p:nvSpPr>
                <p:cNvPr id="296" name="Shape 296"/>
                <p:cNvSpPr/>
                <p:nvPr/>
              </p:nvSpPr>
              <p:spPr>
                <a:xfrm>
                  <a:off x="637639" y="3495635"/>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Applications</a:t>
                  </a:r>
                </a:p>
              </p:txBody>
            </p:sp>
            <p:sp>
              <p:nvSpPr>
                <p:cNvPr id="297" name="Shape 297"/>
                <p:cNvSpPr/>
                <p:nvPr/>
              </p:nvSpPr>
              <p:spPr>
                <a:xfrm>
                  <a:off x="637639" y="4148778"/>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Runtime</a:t>
                  </a:r>
                </a:p>
              </p:txBody>
            </p:sp>
          </p:grpSp>
          <p:sp>
            <p:nvSpPr>
              <p:cNvPr id="298" name="Shape 298"/>
              <p:cNvSpPr/>
              <p:nvPr/>
            </p:nvSpPr>
            <p:spPr>
              <a:xfrm>
                <a:off x="988436" y="3456019"/>
                <a:ext cx="168900" cy="14988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299" name="Shape 299"/>
              <p:cNvSpPr txBox="1"/>
              <p:nvPr/>
            </p:nvSpPr>
            <p:spPr>
              <a:xfrm rot="-5400000">
                <a:off x="182318" y="4003460"/>
                <a:ext cx="13893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You Manage</a:t>
                </a:r>
              </a:p>
            </p:txBody>
          </p:sp>
        </p:grpSp>
        <p:sp>
          <p:nvSpPr>
            <p:cNvPr id="300" name="Shape 300"/>
            <p:cNvSpPr/>
            <p:nvPr/>
          </p:nvSpPr>
          <p:spPr>
            <a:xfrm flipH="1">
              <a:off x="4181841" y="4462412"/>
              <a:ext cx="218400" cy="15891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Arial"/>
                <a:ea typeface="Arial"/>
                <a:cs typeface="Arial"/>
                <a:sym typeface="Arial"/>
              </a:endParaRPr>
            </a:p>
          </p:txBody>
        </p:sp>
        <p:sp>
          <p:nvSpPr>
            <p:cNvPr id="301" name="Shape 301"/>
            <p:cNvSpPr txBox="1"/>
            <p:nvPr/>
          </p:nvSpPr>
          <p:spPr>
            <a:xfrm rot="16200000" flipH="1">
              <a:off x="4099367" y="4908792"/>
              <a:ext cx="850044" cy="400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IaaS</a:t>
              </a:r>
            </a:p>
          </p:txBody>
        </p:sp>
      </p:grpSp>
      <p:sp>
        <p:nvSpPr>
          <p:cNvPr id="302" name="Shape 302"/>
          <p:cNvSpPr/>
          <p:nvPr/>
        </p:nvSpPr>
        <p:spPr>
          <a:xfrm>
            <a:off x="6112580" y="2759058"/>
            <a:ext cx="1523700" cy="2058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O/S</a:t>
            </a:r>
          </a:p>
        </p:txBody>
      </p:sp>
      <p:grpSp>
        <p:nvGrpSpPr>
          <p:cNvPr id="303" name="Shape 303"/>
          <p:cNvGrpSpPr/>
          <p:nvPr/>
        </p:nvGrpSpPr>
        <p:grpSpPr>
          <a:xfrm>
            <a:off x="5605100" y="1208170"/>
            <a:ext cx="2352735" cy="2806650"/>
            <a:chOff x="688216" y="2856832"/>
            <a:chExt cx="2240700" cy="3564000"/>
          </a:xfrm>
        </p:grpSpPr>
        <p:sp>
          <p:nvSpPr>
            <p:cNvPr id="304" name="Shape 304"/>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 sz="1800" b="1" i="0" u="none" strike="noStrike" cap="none">
                  <a:solidFill>
                    <a:srgbClr val="022828"/>
                  </a:solidFill>
                  <a:latin typeface="Arial"/>
                  <a:ea typeface="Arial"/>
                  <a:cs typeface="Arial"/>
                  <a:sym typeface="Arial"/>
                </a:rPr>
                <a:t>PaaS</a:t>
              </a:r>
            </a:p>
          </p:txBody>
        </p:sp>
        <p:grpSp>
          <p:nvGrpSpPr>
            <p:cNvPr id="305" name="Shape 305"/>
            <p:cNvGrpSpPr/>
            <p:nvPr/>
          </p:nvGrpSpPr>
          <p:grpSpPr>
            <a:xfrm>
              <a:off x="1186929" y="3515608"/>
              <a:ext cx="1451289" cy="2873871"/>
              <a:chOff x="637639" y="3495635"/>
              <a:chExt cx="1371600" cy="2873871"/>
            </a:xfrm>
          </p:grpSpPr>
          <p:sp>
            <p:nvSpPr>
              <p:cNvPr id="306" name="Shape 306"/>
              <p:cNvSpPr/>
              <p:nvPr/>
            </p:nvSpPr>
            <p:spPr>
              <a:xfrm>
                <a:off x="637639" y="5781635"/>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Storage</a:t>
                </a:r>
              </a:p>
            </p:txBody>
          </p:sp>
          <p:sp>
            <p:nvSpPr>
              <p:cNvPr id="307" name="Shape 307"/>
              <p:cNvSpPr/>
              <p:nvPr/>
            </p:nvSpPr>
            <p:spPr>
              <a:xfrm>
                <a:off x="637639" y="5455064"/>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Servers</a:t>
                </a:r>
              </a:p>
            </p:txBody>
          </p:sp>
          <p:sp>
            <p:nvSpPr>
              <p:cNvPr id="308" name="Shape 308"/>
              <p:cNvSpPr/>
              <p:nvPr/>
            </p:nvSpPr>
            <p:spPr>
              <a:xfrm>
                <a:off x="637639" y="6108207"/>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Networking</a:t>
                </a:r>
              </a:p>
            </p:txBody>
          </p:sp>
          <p:sp>
            <p:nvSpPr>
              <p:cNvPr id="309" name="Shape 309"/>
              <p:cNvSpPr/>
              <p:nvPr/>
            </p:nvSpPr>
            <p:spPr>
              <a:xfrm>
                <a:off x="637639" y="4475350"/>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Middleware</a:t>
                </a:r>
              </a:p>
            </p:txBody>
          </p:sp>
          <p:sp>
            <p:nvSpPr>
              <p:cNvPr id="310" name="Shape 310"/>
              <p:cNvSpPr/>
              <p:nvPr/>
            </p:nvSpPr>
            <p:spPr>
              <a:xfrm>
                <a:off x="637639" y="5128492"/>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Virtualization</a:t>
                </a:r>
              </a:p>
            </p:txBody>
          </p:sp>
          <p:sp>
            <p:nvSpPr>
              <p:cNvPr id="311" name="Shape 311"/>
              <p:cNvSpPr/>
              <p:nvPr/>
            </p:nvSpPr>
            <p:spPr>
              <a:xfrm>
                <a:off x="637639" y="3822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Data</a:t>
                </a:r>
              </a:p>
            </p:txBody>
          </p:sp>
          <p:sp>
            <p:nvSpPr>
              <p:cNvPr id="312" name="Shape 312"/>
              <p:cNvSpPr/>
              <p:nvPr/>
            </p:nvSpPr>
            <p:spPr>
              <a:xfrm>
                <a:off x="637639" y="3495635"/>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Applications</a:t>
                </a:r>
              </a:p>
            </p:txBody>
          </p:sp>
          <p:sp>
            <p:nvSpPr>
              <p:cNvPr id="313" name="Shape 313"/>
              <p:cNvSpPr/>
              <p:nvPr/>
            </p:nvSpPr>
            <p:spPr>
              <a:xfrm>
                <a:off x="637639" y="4148778"/>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Runtime</a:t>
                </a:r>
              </a:p>
            </p:txBody>
          </p:sp>
        </p:grpSp>
      </p:grpSp>
      <p:sp>
        <p:nvSpPr>
          <p:cNvPr id="314" name="Shape 314"/>
          <p:cNvSpPr txBox="1"/>
          <p:nvPr/>
        </p:nvSpPr>
        <p:spPr>
          <a:xfrm>
            <a:off x="7771745" y="2855921"/>
            <a:ext cx="1119000" cy="615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dirty="0">
                <a:solidFill>
                  <a:srgbClr val="000000"/>
                </a:solidFill>
                <a:latin typeface="Arial"/>
                <a:ea typeface="Arial"/>
                <a:cs typeface="Arial"/>
                <a:sym typeface="Arial"/>
              </a:rPr>
              <a:t>Pivotal CF </a:t>
            </a:r>
          </a:p>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dirty="0">
                <a:solidFill>
                  <a:srgbClr val="000000"/>
                </a:solidFill>
                <a:latin typeface="Arial"/>
                <a:ea typeface="Arial"/>
                <a:cs typeface="Arial"/>
                <a:sym typeface="Arial"/>
              </a:rPr>
              <a:t>+ </a:t>
            </a:r>
          </a:p>
        </p:txBody>
      </p:sp>
      <p:cxnSp>
        <p:nvCxnSpPr>
          <p:cNvPr id="315" name="Shape 315"/>
          <p:cNvCxnSpPr/>
          <p:nvPr/>
        </p:nvCxnSpPr>
        <p:spPr>
          <a:xfrm rot="10800000" flipH="1">
            <a:off x="7451693" y="1091973"/>
            <a:ext cx="1174200" cy="459300"/>
          </a:xfrm>
          <a:prstGeom prst="straightConnector1">
            <a:avLst/>
          </a:prstGeom>
          <a:solidFill>
            <a:schemeClr val="dk2"/>
          </a:solidFill>
          <a:ln w="38100" cap="flat" cmpd="sng">
            <a:solidFill>
              <a:srgbClr val="2C95DD"/>
            </a:solidFill>
            <a:prstDash val="dash"/>
            <a:round/>
            <a:headEnd type="none" w="med" len="med"/>
            <a:tailEnd type="stealth" w="lg" len="lg"/>
          </a:ln>
        </p:spPr>
      </p:cxnSp>
      <p:sp>
        <p:nvSpPr>
          <p:cNvPr id="316" name="Shape 316"/>
          <p:cNvSpPr/>
          <p:nvPr/>
        </p:nvSpPr>
        <p:spPr>
          <a:xfrm flipH="1">
            <a:off x="7659745" y="2246981"/>
            <a:ext cx="270600" cy="1760099"/>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Arial"/>
              <a:ea typeface="Arial"/>
              <a:cs typeface="Arial"/>
              <a:sym typeface="Arial"/>
            </a:endParaRPr>
          </a:p>
        </p:txBody>
      </p:sp>
      <p:sp>
        <p:nvSpPr>
          <p:cNvPr id="317" name="Shape 317"/>
          <p:cNvSpPr/>
          <p:nvPr/>
        </p:nvSpPr>
        <p:spPr>
          <a:xfrm>
            <a:off x="5752664" y="1725619"/>
            <a:ext cx="317700" cy="5385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318" name="Shape 318"/>
          <p:cNvSpPr txBox="1"/>
          <p:nvPr/>
        </p:nvSpPr>
        <p:spPr>
          <a:xfrm rot="-5400000">
            <a:off x="5137425" y="1664875"/>
            <a:ext cx="851400" cy="615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You Manage</a:t>
            </a:r>
          </a:p>
        </p:txBody>
      </p:sp>
      <p:sp>
        <p:nvSpPr>
          <p:cNvPr id="319" name="Shape 319"/>
          <p:cNvSpPr txBox="1"/>
          <p:nvPr/>
        </p:nvSpPr>
        <p:spPr>
          <a:xfrm>
            <a:off x="7972611" y="3231275"/>
            <a:ext cx="7173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Arial"/>
                <a:ea typeface="Arial"/>
                <a:cs typeface="Arial"/>
                <a:sym typeface="Arial"/>
              </a:rPr>
              <a:t>IaaS</a:t>
            </a:r>
          </a:p>
        </p:txBody>
      </p:sp>
      <p:sp>
        <p:nvSpPr>
          <p:cNvPr id="320" name="Shape 320"/>
          <p:cNvSpPr txBox="1"/>
          <p:nvPr/>
        </p:nvSpPr>
        <p:spPr>
          <a:xfrm>
            <a:off x="365679" y="738510"/>
            <a:ext cx="2010900" cy="469800"/>
          </a:xfrm>
          <a:prstGeom prst="rect">
            <a:avLst/>
          </a:prstGeom>
          <a:noFill/>
          <a:ln>
            <a:noFill/>
          </a:ln>
        </p:spPr>
        <p:txBody>
          <a:bodyPr lIns="38400" tIns="19200" rIns="38400" bIns="19200" anchor="t" anchorCtr="0">
            <a:noAutofit/>
          </a:bodyPr>
          <a:lstStyle/>
          <a:p>
            <a:pPr marL="0" marR="0" lvl="0" indent="0" algn="ctr" rtl="0">
              <a:spcBef>
                <a:spcPts val="0"/>
              </a:spcBef>
              <a:buSzPct val="25000"/>
              <a:buNone/>
            </a:pPr>
            <a:r>
              <a:rPr lang="en" sz="1400" b="1">
                <a:solidFill>
                  <a:srgbClr val="000000"/>
                </a:solidFill>
                <a:latin typeface="Calibri"/>
                <a:ea typeface="Calibri"/>
                <a:cs typeface="Calibri"/>
                <a:sym typeface="Calibri"/>
              </a:rPr>
              <a:t>Business Value, Agility &amp; Cost Savings</a:t>
            </a:r>
          </a:p>
        </p:txBody>
      </p:sp>
      <p:cxnSp>
        <p:nvCxnSpPr>
          <p:cNvPr id="321" name="Shape 321"/>
          <p:cNvCxnSpPr/>
          <p:nvPr/>
        </p:nvCxnSpPr>
        <p:spPr>
          <a:xfrm rot="10800000">
            <a:off x="297850" y="894923"/>
            <a:ext cx="0" cy="3440100"/>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50"/>
              </a:srgbClr>
            </a:outerShdw>
          </a:effectLst>
        </p:spPr>
      </p:cxnSp>
      <p:cxnSp>
        <p:nvCxnSpPr>
          <p:cNvPr id="322" name="Shape 322"/>
          <p:cNvCxnSpPr/>
          <p:nvPr/>
        </p:nvCxnSpPr>
        <p:spPr>
          <a:xfrm>
            <a:off x="297850" y="4335023"/>
            <a:ext cx="8239200" cy="0"/>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50"/>
              </a:srgbClr>
            </a:outerShdw>
          </a:effectLst>
        </p:spPr>
      </p:cxnSp>
      <p:sp>
        <p:nvSpPr>
          <p:cNvPr id="323" name="Shape 323"/>
          <p:cNvSpPr txBox="1"/>
          <p:nvPr/>
        </p:nvSpPr>
        <p:spPr>
          <a:xfrm>
            <a:off x="3319042" y="4341253"/>
            <a:ext cx="2010900" cy="254100"/>
          </a:xfrm>
          <a:prstGeom prst="rect">
            <a:avLst/>
          </a:prstGeom>
          <a:noFill/>
          <a:ln>
            <a:noFill/>
          </a:ln>
        </p:spPr>
        <p:txBody>
          <a:bodyPr lIns="38400" tIns="19200" rIns="38400" bIns="19200" anchor="t" anchorCtr="0">
            <a:noAutofit/>
          </a:bodyPr>
          <a:lstStyle/>
          <a:p>
            <a:pPr marL="0" marR="0" lvl="0" indent="0" algn="ctr" rtl="0">
              <a:spcBef>
                <a:spcPts val="0"/>
              </a:spcBef>
              <a:buSzPct val="25000"/>
              <a:buNone/>
            </a:pPr>
            <a:r>
              <a:rPr lang="en" sz="1400" b="1">
                <a:solidFill>
                  <a:srgbClr val="000000"/>
                </a:solidFill>
                <a:latin typeface="Calibri"/>
                <a:ea typeface="Calibri"/>
                <a:cs typeface="Calibri"/>
                <a:sym typeface="Calibri"/>
              </a:rPr>
              <a:t>Level of Abstraction</a:t>
            </a:r>
          </a:p>
        </p:txBody>
      </p:sp>
    </p:spTree>
    <p:extLst>
      <p:ext uri="{BB962C8B-B14F-4D97-AF65-F5344CB8AC3E}">
        <p14:creationId xmlns:p14="http://schemas.microsoft.com/office/powerpoint/2010/main" val="665353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1663809" y="1357024"/>
            <a:ext cx="3817078" cy="2235516"/>
          </a:xfrm>
          <a:prstGeom prst="rect">
            <a:avLst/>
          </a:prstGeom>
        </p:spPr>
      </p:pic>
      <p:cxnSp>
        <p:nvCxnSpPr>
          <p:cNvPr id="108" name="Straight Connector 107"/>
          <p:cNvCxnSpPr>
            <a:stCxn id="103" idx="3"/>
          </p:cNvCxnSpPr>
          <p:nvPr/>
        </p:nvCxnSpPr>
        <p:spPr>
          <a:xfrm>
            <a:off x="1530376" y="2572866"/>
            <a:ext cx="393367"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stretch>
            <a:fillRect/>
          </a:stretch>
        </p:blipFill>
        <p:spPr>
          <a:xfrm>
            <a:off x="7348587" y="77532"/>
            <a:ext cx="1650818" cy="4364758"/>
          </a:xfrm>
          <a:prstGeom prst="rect">
            <a:avLst/>
          </a:prstGeom>
        </p:spPr>
      </p:pic>
      <p:sp>
        <p:nvSpPr>
          <p:cNvPr id="168" name="Rounded Rectangle 167"/>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1530375" y="4038816"/>
            <a:ext cx="274330"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rgbClr val="00957E"/>
                </a:solidFill>
                <a:latin typeface="Arial"/>
                <a:cs typeface="Arial"/>
              </a:rPr>
              <a:t>Brokered Services</a:t>
            </a:r>
            <a:endParaRPr lang="en-US" sz="1200" dirty="0">
              <a:solidFill>
                <a:srgbClr val="00957E"/>
              </a:solidFill>
              <a:latin typeface="Arial"/>
              <a:cs typeface="Arial"/>
            </a:endParaRPr>
          </a:p>
        </p:txBody>
      </p:sp>
      <p:sp>
        <p:nvSpPr>
          <p:cNvPr id="21" name="Rectangle 20"/>
          <p:cNvSpPr/>
          <p:nvPr/>
        </p:nvSpPr>
        <p:spPr>
          <a:xfrm rot="16200000">
            <a:off x="6656436" y="1985178"/>
            <a:ext cx="1714166" cy="215443"/>
          </a:xfrm>
          <a:prstGeom prst="rect">
            <a:avLst/>
          </a:prstGeom>
        </p:spPr>
        <p:txBody>
          <a:bodyPr wrap="square">
            <a:spAutoFit/>
          </a:bodyPr>
          <a:lstStyle/>
          <a:p>
            <a:pPr algn="ctr"/>
            <a:r>
              <a:rPr lang="en-US" sz="800" dirty="0" smtClean="0">
                <a:solidFill>
                  <a:srgbClr val="004984"/>
                </a:solidFill>
                <a:latin typeface="Arial"/>
                <a:cs typeface="Arial"/>
              </a:rPr>
              <a:t>PARTNERED</a:t>
            </a:r>
            <a:endParaRPr lang="en-US" sz="800" dirty="0">
              <a:solidFill>
                <a:srgbClr val="004984"/>
              </a:solidFill>
              <a:latin typeface="Arial"/>
              <a:cs typeface="Arial"/>
            </a:endParaRPr>
          </a:p>
        </p:txBody>
      </p:sp>
      <p:sp>
        <p:nvSpPr>
          <p:cNvPr id="23" name="Rectangle 22"/>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54" name="Rectangle 53"/>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55" name="Rectangle 54"/>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pic>
        <p:nvPicPr>
          <p:cNvPr id="57" name="Picture 56"/>
          <p:cNvPicPr>
            <a:picLocks noChangeAspect="1"/>
          </p:cNvPicPr>
          <p:nvPr/>
        </p:nvPicPr>
        <p:blipFill>
          <a:blip r:embed="rId3"/>
          <a:stretch>
            <a:fillRect/>
          </a:stretch>
        </p:blipFill>
        <p:spPr>
          <a:xfrm>
            <a:off x="5591827" y="87918"/>
            <a:ext cx="1650818" cy="3504622"/>
          </a:xfrm>
          <a:prstGeom prst="rect">
            <a:avLst/>
          </a:prstGeom>
        </p:spPr>
      </p:pic>
      <p:sp>
        <p:nvSpPr>
          <p:cNvPr id="58" name="Rectangle 57"/>
          <p:cNvSpPr/>
          <p:nvPr/>
        </p:nvSpPr>
        <p:spPr>
          <a:xfrm rot="16200000">
            <a:off x="4736817" y="1442740"/>
            <a:ext cx="2039885"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59" name="TextBox 58"/>
          <p:cNvSpPr txBox="1"/>
          <p:nvPr/>
        </p:nvSpPr>
        <p:spPr>
          <a:xfrm>
            <a:off x="5591827" y="98303"/>
            <a:ext cx="1650818" cy="461238"/>
          </a:xfrm>
          <a:prstGeom prst="rect">
            <a:avLst/>
          </a:prstGeom>
          <a:noFill/>
        </p:spPr>
        <p:txBody>
          <a:bodyPr wrap="square" rtlCol="0">
            <a:spAutoFit/>
          </a:bodyPr>
          <a:lstStyle/>
          <a:p>
            <a:pPr algn="ctr"/>
            <a:r>
              <a:rPr lang="en-US" sz="1200" dirty="0" smtClean="0">
                <a:solidFill>
                  <a:srgbClr val="00957E"/>
                </a:solidFill>
                <a:latin typeface="Arial"/>
                <a:cs typeface="Arial"/>
              </a:rPr>
              <a:t>BOSH Managed</a:t>
            </a:r>
          </a:p>
          <a:p>
            <a:pPr algn="ctr"/>
            <a:r>
              <a:rPr lang="en-US" sz="1200" dirty="0" smtClean="0">
                <a:solidFill>
                  <a:srgbClr val="00957E"/>
                </a:solidFill>
                <a:latin typeface="Arial"/>
                <a:cs typeface="Arial"/>
              </a:rPr>
              <a:t>Services</a:t>
            </a:r>
            <a:endParaRPr lang="en-US" sz="1200" dirty="0">
              <a:solidFill>
                <a:srgbClr val="00957E"/>
              </a:solidFill>
              <a:latin typeface="Arial"/>
              <a:cs typeface="Arial"/>
            </a:endParaRPr>
          </a:p>
        </p:txBody>
      </p:sp>
      <p:sp>
        <p:nvSpPr>
          <p:cNvPr id="60" name="Rectangle 59"/>
          <p:cNvSpPr/>
          <p:nvPr/>
        </p:nvSpPr>
        <p:spPr>
          <a:xfrm rot="16200000">
            <a:off x="5332462" y="2957911"/>
            <a:ext cx="848595" cy="215444"/>
          </a:xfrm>
          <a:prstGeom prst="rect">
            <a:avLst/>
          </a:prstGeom>
        </p:spPr>
        <p:txBody>
          <a:bodyPr wrap="square">
            <a:spAutoFit/>
          </a:bodyPr>
          <a:lstStyle/>
          <a:p>
            <a:pPr algn="ctr"/>
            <a:r>
              <a:rPr lang="en-US" sz="800" dirty="0" smtClean="0">
                <a:solidFill>
                  <a:srgbClr val="004984"/>
                </a:solidFill>
                <a:latin typeface="Arial"/>
                <a:cs typeface="Arial"/>
              </a:rPr>
              <a:t>PARTNER</a:t>
            </a:r>
            <a:endParaRPr lang="en-US" sz="800" dirty="0">
              <a:solidFill>
                <a:srgbClr val="004984"/>
              </a:solidFill>
              <a:latin typeface="Arial"/>
              <a:cs typeface="Arial"/>
            </a:endParaRPr>
          </a:p>
        </p:txBody>
      </p:sp>
      <p:sp>
        <p:nvSpPr>
          <p:cNvPr id="61" name="Rectangle 60"/>
          <p:cNvSpPr/>
          <p:nvPr/>
        </p:nvSpPr>
        <p:spPr>
          <a:xfrm>
            <a:off x="6109542" y="340592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62" name="Rectangle 61"/>
          <p:cNvSpPr/>
          <p:nvPr/>
        </p:nvSpPr>
        <p:spPr>
          <a:xfrm>
            <a:off x="6109542" y="247099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pic>
        <p:nvPicPr>
          <p:cNvPr id="76" name="Picture 75"/>
          <p:cNvPicPr>
            <a:picLocks noChangeAspect="1"/>
          </p:cNvPicPr>
          <p:nvPr/>
        </p:nvPicPr>
        <p:blipFill>
          <a:blip r:embed="rId4"/>
          <a:stretch>
            <a:fillRect/>
          </a:stretch>
        </p:blipFill>
        <p:spPr>
          <a:xfrm>
            <a:off x="1826004" y="4155449"/>
            <a:ext cx="745988" cy="781654"/>
          </a:xfrm>
          <a:prstGeom prst="rect">
            <a:avLst/>
          </a:prstGeom>
        </p:spPr>
      </p:pic>
      <p:sp>
        <p:nvSpPr>
          <p:cNvPr id="91" name="Rounded Rectangle 90"/>
          <p:cNvSpPr/>
          <p:nvPr/>
        </p:nvSpPr>
        <p:spPr>
          <a:xfrm>
            <a:off x="1790384" y="1683727"/>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95" name="Rounded Rectangle 94"/>
          <p:cNvSpPr/>
          <p:nvPr/>
        </p:nvSpPr>
        <p:spPr>
          <a:xfrm>
            <a:off x="3026664" y="1684488"/>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96" name="Rounded Rectangle 95"/>
          <p:cNvSpPr/>
          <p:nvPr/>
        </p:nvSpPr>
        <p:spPr>
          <a:xfrm>
            <a:off x="4270248" y="1682515"/>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98" name="Rectangle 97"/>
          <p:cNvSpPr/>
          <p:nvPr/>
        </p:nvSpPr>
        <p:spPr>
          <a:xfrm>
            <a:off x="1663810" y="1376347"/>
            <a:ext cx="3817079" cy="276743"/>
          </a:xfrm>
          <a:prstGeom prst="rect">
            <a:avLst/>
          </a:prstGeom>
        </p:spPr>
        <p:txBody>
          <a:bodyPr wrap="square">
            <a:spAutoFit/>
          </a:bodyPr>
          <a:lstStyle/>
          <a:p>
            <a:pPr algn="ctr"/>
            <a:r>
              <a:rPr lang="en-US" sz="1200" dirty="0" smtClean="0">
                <a:solidFill>
                  <a:srgbClr val="00957E"/>
                </a:solidFill>
                <a:latin typeface="Arial"/>
                <a:cs typeface="Arial"/>
              </a:rPr>
              <a:t>PCF Elastic </a:t>
            </a:r>
            <a:r>
              <a:rPr lang="en-US" sz="1200" dirty="0">
                <a:solidFill>
                  <a:srgbClr val="00957E"/>
                </a:solidFill>
                <a:latin typeface="Arial"/>
                <a:cs typeface="Arial"/>
              </a:rPr>
              <a:t>Runtime</a:t>
            </a:r>
          </a:p>
        </p:txBody>
      </p:sp>
      <p:sp>
        <p:nvSpPr>
          <p:cNvPr id="103" name="Rounded Rectangle 102"/>
          <p:cNvSpPr/>
          <p:nvPr/>
        </p:nvSpPr>
        <p:spPr>
          <a:xfrm>
            <a:off x="168269" y="2069315"/>
            <a:ext cx="1362107" cy="1007102"/>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04" name="Rounded Rectangle 103"/>
          <p:cNvSpPr/>
          <p:nvPr/>
        </p:nvSpPr>
        <p:spPr>
          <a:xfrm>
            <a:off x="168269" y="3767298"/>
            <a:ext cx="1362107" cy="537744"/>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168270" y="2068261"/>
            <a:ext cx="1362105" cy="276743"/>
          </a:xfrm>
          <a:prstGeom prst="rect">
            <a:avLst/>
          </a:prstGeom>
        </p:spPr>
        <p:txBody>
          <a:bodyPr wrap="square">
            <a:spAutoFit/>
          </a:bodyPr>
          <a:lstStyle/>
          <a:p>
            <a:pPr algn="ctr"/>
            <a:r>
              <a:rPr lang="en-US" sz="1200" dirty="0">
                <a:solidFill>
                  <a:srgbClr val="00957E"/>
                </a:solidFill>
                <a:latin typeface="Arial"/>
                <a:cs typeface="Arial"/>
              </a:rPr>
              <a:t>PCF </a:t>
            </a:r>
            <a:r>
              <a:rPr lang="en-US" sz="1200" dirty="0" smtClean="0">
                <a:solidFill>
                  <a:srgbClr val="00957E"/>
                </a:solidFill>
                <a:latin typeface="Arial"/>
                <a:cs typeface="Arial"/>
              </a:rPr>
              <a:t>Tools</a:t>
            </a:r>
            <a:endParaRPr lang="en-US" sz="1200" dirty="0">
              <a:solidFill>
                <a:srgbClr val="00957E"/>
              </a:solidFill>
              <a:latin typeface="Arial"/>
              <a:cs typeface="Arial"/>
            </a:endParaRPr>
          </a:p>
        </p:txBody>
      </p:sp>
      <p:sp>
        <p:nvSpPr>
          <p:cNvPr id="106" name="TextBox 105"/>
          <p:cNvSpPr txBox="1"/>
          <p:nvPr/>
        </p:nvSpPr>
        <p:spPr>
          <a:xfrm>
            <a:off x="302421" y="2256980"/>
            <a:ext cx="1160465" cy="953224"/>
          </a:xfrm>
          <a:prstGeom prst="rect">
            <a:avLst/>
          </a:prstGeom>
          <a:noFill/>
        </p:spPr>
        <p:txBody>
          <a:bodyPr wrap="square" rtlCol="0">
            <a:spAutoFit/>
          </a:bodyPr>
          <a:lstStyle/>
          <a:p>
            <a:r>
              <a:rPr lang="en-US" sz="800" dirty="0" smtClean="0">
                <a:solidFill>
                  <a:srgbClr val="00957E"/>
                </a:solidFill>
                <a:latin typeface="Arial"/>
                <a:cs typeface="Arial"/>
              </a:rPr>
              <a:t>• Apps </a:t>
            </a:r>
            <a:r>
              <a:rPr lang="en-US" sz="800" dirty="0">
                <a:solidFill>
                  <a:srgbClr val="00957E"/>
                </a:solidFill>
                <a:latin typeface="Arial"/>
                <a:cs typeface="Arial"/>
              </a:rPr>
              <a:t>Manager</a:t>
            </a:r>
            <a:r>
              <a:rPr lang="en-US" sz="800" dirty="0" smtClean="0">
                <a:solidFill>
                  <a:srgbClr val="00957E"/>
                </a:solidFill>
                <a:latin typeface="Arial"/>
                <a:cs typeface="Arial"/>
              </a:rPr>
              <a:t>  UI </a:t>
            </a:r>
          </a:p>
          <a:p>
            <a:r>
              <a:rPr lang="en-US" sz="700" dirty="0" smtClean="0">
                <a:solidFill>
                  <a:srgbClr val="00957E"/>
                </a:solidFill>
                <a:latin typeface="Arial"/>
                <a:cs typeface="Arial"/>
              </a:rPr>
              <a:t>  (</a:t>
            </a:r>
            <a:r>
              <a:rPr lang="en-US" sz="700" dirty="0">
                <a:solidFill>
                  <a:srgbClr val="00957E"/>
                </a:solidFill>
                <a:latin typeface="Arial"/>
                <a:cs typeface="Arial"/>
              </a:rPr>
              <a:t>App Admin UI)</a:t>
            </a:r>
          </a:p>
          <a:p>
            <a:r>
              <a:rPr lang="en-US" sz="800" dirty="0" smtClean="0">
                <a:solidFill>
                  <a:srgbClr val="00957E"/>
                </a:solidFill>
                <a:latin typeface="Arial"/>
                <a:cs typeface="Arial"/>
              </a:rPr>
              <a:t>• CLI</a:t>
            </a:r>
            <a:endParaRPr lang="en-US" sz="800" dirty="0">
              <a:solidFill>
                <a:srgbClr val="00957E"/>
              </a:solidFill>
              <a:latin typeface="Arial"/>
              <a:cs typeface="Arial"/>
            </a:endParaRPr>
          </a:p>
          <a:p>
            <a:r>
              <a:rPr lang="en-US" sz="800" dirty="0" smtClean="0">
                <a:solidFill>
                  <a:srgbClr val="00957E"/>
                </a:solidFill>
                <a:latin typeface="Arial"/>
                <a:cs typeface="Arial"/>
              </a:rPr>
              <a:t>• REST APIs</a:t>
            </a:r>
          </a:p>
          <a:p>
            <a:r>
              <a:rPr lang="en-US" sz="800" dirty="0">
                <a:solidFill>
                  <a:srgbClr val="00957E"/>
                </a:solidFill>
                <a:latin typeface="Arial"/>
                <a:cs typeface="Arial"/>
              </a:rPr>
              <a:t>• </a:t>
            </a:r>
            <a:r>
              <a:rPr lang="en-US" sz="800" dirty="0" smtClean="0">
                <a:solidFill>
                  <a:srgbClr val="00957E"/>
                </a:solidFill>
                <a:latin typeface="Arial"/>
                <a:cs typeface="Arial"/>
              </a:rPr>
              <a:t>PCF Metrics    </a:t>
            </a:r>
          </a:p>
          <a:p>
            <a:r>
              <a:rPr lang="en-US" sz="800" dirty="0">
                <a:solidFill>
                  <a:srgbClr val="00957E"/>
                </a:solidFill>
                <a:latin typeface="Arial"/>
                <a:cs typeface="Arial"/>
              </a:rPr>
              <a:t> </a:t>
            </a:r>
            <a:r>
              <a:rPr lang="en-US" sz="800" dirty="0" smtClean="0">
                <a:solidFill>
                  <a:srgbClr val="00957E"/>
                </a:solidFill>
                <a:latin typeface="Arial"/>
                <a:cs typeface="Arial"/>
              </a:rPr>
              <a:t> Dashboard</a:t>
            </a:r>
            <a:endParaRPr lang="en-US" sz="800" dirty="0">
              <a:solidFill>
                <a:srgbClr val="00957E"/>
              </a:solidFill>
              <a:latin typeface="Arial"/>
              <a:cs typeface="Arial"/>
            </a:endParaRPr>
          </a:p>
          <a:p>
            <a:endParaRPr lang="en-US" sz="800" dirty="0">
              <a:solidFill>
                <a:srgbClr val="00957E"/>
              </a:solidFill>
              <a:latin typeface="Arial"/>
              <a:cs typeface="Arial"/>
            </a:endParaRPr>
          </a:p>
        </p:txBody>
      </p:sp>
      <p:sp>
        <p:nvSpPr>
          <p:cNvPr id="109" name="Rectangle 108"/>
          <p:cNvSpPr/>
          <p:nvPr/>
        </p:nvSpPr>
        <p:spPr>
          <a:xfrm>
            <a:off x="34835" y="3836300"/>
            <a:ext cx="1628974" cy="399740"/>
          </a:xfrm>
          <a:prstGeom prst="rect">
            <a:avLst/>
          </a:prstGeom>
        </p:spPr>
        <p:txBody>
          <a:bodyPr wrap="square">
            <a:spAutoFit/>
          </a:bodyPr>
          <a:lstStyle/>
          <a:p>
            <a:pPr algn="ctr"/>
            <a:r>
              <a:rPr lang="en-US" sz="1200" dirty="0">
                <a:solidFill>
                  <a:srgbClr val="00957E"/>
                </a:solidFill>
                <a:latin typeface="Arial"/>
                <a:cs typeface="Arial"/>
              </a:rPr>
              <a:t>Ops Manager </a:t>
            </a:r>
            <a:r>
              <a:rPr lang="en-US" sz="1200" dirty="0" smtClean="0">
                <a:solidFill>
                  <a:srgbClr val="00957E"/>
                </a:solidFill>
                <a:latin typeface="Arial"/>
                <a:cs typeface="Arial"/>
              </a:rPr>
              <a:t>UI</a:t>
            </a:r>
          </a:p>
          <a:p>
            <a:pPr algn="ctr"/>
            <a:r>
              <a:rPr lang="en-US" sz="800" dirty="0" smtClean="0">
                <a:solidFill>
                  <a:srgbClr val="00957E"/>
                </a:solidFill>
                <a:latin typeface="Arial"/>
                <a:cs typeface="Arial"/>
              </a:rPr>
              <a:t>(</a:t>
            </a:r>
            <a:r>
              <a:rPr lang="en-US" sz="800" dirty="0">
                <a:solidFill>
                  <a:srgbClr val="00957E"/>
                </a:solidFill>
                <a:latin typeface="Arial"/>
                <a:cs typeface="Arial"/>
              </a:rPr>
              <a:t>Cloud Admin UI)</a:t>
            </a:r>
          </a:p>
        </p:txBody>
      </p:sp>
      <p:pic>
        <p:nvPicPr>
          <p:cNvPr id="117" name="Picture 116"/>
          <p:cNvPicPr>
            <a:picLocks noChangeAspect="1"/>
          </p:cNvPicPr>
          <p:nvPr/>
        </p:nvPicPr>
        <p:blipFill>
          <a:blip r:embed="rId4"/>
          <a:stretch>
            <a:fillRect/>
          </a:stretch>
        </p:blipFill>
        <p:spPr>
          <a:xfrm>
            <a:off x="2993667" y="4151098"/>
            <a:ext cx="745988" cy="781654"/>
          </a:xfrm>
          <a:prstGeom prst="rect">
            <a:avLst/>
          </a:prstGeom>
        </p:spPr>
      </p:pic>
      <p:pic>
        <p:nvPicPr>
          <p:cNvPr id="118" name="Picture 117"/>
          <p:cNvPicPr>
            <a:picLocks noChangeAspect="1"/>
          </p:cNvPicPr>
          <p:nvPr/>
        </p:nvPicPr>
        <p:blipFill>
          <a:blip r:embed="rId4"/>
          <a:stretch>
            <a:fillRect/>
          </a:stretch>
        </p:blipFill>
        <p:spPr>
          <a:xfrm>
            <a:off x="6496657" y="4151098"/>
            <a:ext cx="745988" cy="781654"/>
          </a:xfrm>
          <a:prstGeom prst="rect">
            <a:avLst/>
          </a:prstGeom>
        </p:spPr>
      </p:pic>
      <p:pic>
        <p:nvPicPr>
          <p:cNvPr id="119" name="Picture 118"/>
          <p:cNvPicPr>
            <a:picLocks noChangeAspect="1"/>
          </p:cNvPicPr>
          <p:nvPr/>
        </p:nvPicPr>
        <p:blipFill>
          <a:blip r:embed="rId4"/>
          <a:stretch>
            <a:fillRect/>
          </a:stretch>
        </p:blipFill>
        <p:spPr>
          <a:xfrm>
            <a:off x="4161330" y="4151098"/>
            <a:ext cx="745988" cy="781654"/>
          </a:xfrm>
          <a:prstGeom prst="rect">
            <a:avLst/>
          </a:prstGeom>
        </p:spPr>
      </p:pic>
      <p:pic>
        <p:nvPicPr>
          <p:cNvPr id="121" name="Picture 120"/>
          <p:cNvPicPr>
            <a:picLocks noChangeAspect="1"/>
          </p:cNvPicPr>
          <p:nvPr/>
        </p:nvPicPr>
        <p:blipFill>
          <a:blip r:embed="rId4"/>
          <a:stretch>
            <a:fillRect/>
          </a:stretch>
        </p:blipFill>
        <p:spPr>
          <a:xfrm>
            <a:off x="5328993" y="4151098"/>
            <a:ext cx="745988" cy="781654"/>
          </a:xfrm>
          <a:prstGeom prst="rect">
            <a:avLst/>
          </a:prstGeom>
        </p:spPr>
      </p:pic>
      <p:sp>
        <p:nvSpPr>
          <p:cNvPr id="135" name="Rounded Rectangle 134"/>
          <p:cNvSpPr/>
          <p:nvPr/>
        </p:nvSpPr>
        <p:spPr>
          <a:xfrm>
            <a:off x="5983843" y="230235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207440" y="2330333"/>
            <a:ext cx="899513" cy="210068"/>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Mobile Push Notifications</a:t>
            </a:r>
            <a:endParaRPr lang="en-US" sz="800" dirty="0">
              <a:solidFill>
                <a:srgbClr val="00957E"/>
              </a:solidFill>
              <a:latin typeface="Arial"/>
              <a:cs typeface="Arial"/>
            </a:endParaRPr>
          </a:p>
        </p:txBody>
      </p:sp>
      <p:pic>
        <p:nvPicPr>
          <p:cNvPr id="151" name="Picture 150" descr="Service-Icon-Push-Notification-Service-256x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472" y="2330332"/>
            <a:ext cx="202537" cy="202350"/>
          </a:xfrm>
          <a:prstGeom prst="rect">
            <a:avLst/>
          </a:prstGeom>
        </p:spPr>
      </p:pic>
      <p:sp>
        <p:nvSpPr>
          <p:cNvPr id="153" name="Rounded Rectangle 152"/>
          <p:cNvSpPr/>
          <p:nvPr/>
        </p:nvSpPr>
        <p:spPr>
          <a:xfrm>
            <a:off x="5983843" y="322188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ed Rectangle 153"/>
          <p:cNvSpPr/>
          <p:nvPr/>
        </p:nvSpPr>
        <p:spPr>
          <a:xfrm>
            <a:off x="5983843" y="29316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ed Rectangle 154"/>
          <p:cNvSpPr/>
          <p:nvPr/>
        </p:nvSpPr>
        <p:spPr>
          <a:xfrm>
            <a:off x="5983843" y="264133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32840" y="3254748"/>
            <a:ext cx="93716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chemeClr val="bg1">
                    <a:lumMod val="65000"/>
                  </a:schemeClr>
                </a:solidFill>
                <a:latin typeface="Arial"/>
                <a:cs typeface="Arial"/>
              </a:rPr>
              <a:t>Dingo </a:t>
            </a:r>
            <a:r>
              <a:rPr lang="en-US" sz="800" dirty="0" err="1" smtClean="0">
                <a:solidFill>
                  <a:schemeClr val="bg1">
                    <a:lumMod val="65000"/>
                  </a:schemeClr>
                </a:solidFill>
                <a:latin typeface="Arial"/>
                <a:cs typeface="Arial"/>
              </a:rPr>
              <a:t>PostgreSQL</a:t>
            </a:r>
            <a:endParaRPr lang="en-US" sz="800" dirty="0">
              <a:solidFill>
                <a:schemeClr val="bg1">
                  <a:lumMod val="65000"/>
                </a:schemeClr>
              </a:solidFill>
              <a:latin typeface="Arial"/>
              <a:cs typeface="Arial"/>
            </a:endParaRPr>
          </a:p>
        </p:txBody>
      </p:sp>
      <p:sp>
        <p:nvSpPr>
          <p:cNvPr id="156" name="Rounded Rectangle 155"/>
          <p:cNvSpPr/>
          <p:nvPr/>
        </p:nvSpPr>
        <p:spPr>
          <a:xfrm>
            <a:off x="5983843" y="200540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ounded Rectangle 157"/>
          <p:cNvSpPr/>
          <p:nvPr/>
        </p:nvSpPr>
        <p:spPr>
          <a:xfrm>
            <a:off x="5983843" y="171042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5983843" y="141545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5983843" y="112047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5983843" y="82549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5983843" y="53052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41492" y="859582"/>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64" name="Rectangle 63"/>
          <p:cNvSpPr/>
          <p:nvPr/>
        </p:nvSpPr>
        <p:spPr>
          <a:xfrm>
            <a:off x="6141492" y="1156937"/>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65" name="Rectangle 64"/>
          <p:cNvSpPr/>
          <p:nvPr/>
        </p:nvSpPr>
        <p:spPr>
          <a:xfrm>
            <a:off x="6144068" y="1447639"/>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66" name="Rectangle 65"/>
          <p:cNvSpPr/>
          <p:nvPr/>
        </p:nvSpPr>
        <p:spPr>
          <a:xfrm>
            <a:off x="6232841" y="1746079"/>
            <a:ext cx="88156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Spring Cloud </a:t>
            </a:r>
            <a:endParaRPr lang="en-US" sz="800" dirty="0" smtClean="0">
              <a:solidFill>
                <a:srgbClr val="00957E"/>
              </a:solidFill>
              <a:latin typeface="Arial"/>
              <a:cs typeface="Arial"/>
            </a:endParaRPr>
          </a:p>
          <a:p>
            <a:pPr algn="ct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67" name="Rectangle 66"/>
          <p:cNvSpPr/>
          <p:nvPr/>
        </p:nvSpPr>
        <p:spPr>
          <a:xfrm>
            <a:off x="6141472" y="2042113"/>
            <a:ext cx="97293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Single </a:t>
            </a:r>
            <a:r>
              <a:rPr lang="en-US" sz="800" dirty="0" smtClean="0">
                <a:solidFill>
                  <a:srgbClr val="00957E"/>
                </a:solidFill>
                <a:latin typeface="Arial"/>
                <a:cs typeface="Arial"/>
              </a:rPr>
              <a:t/>
            </a:r>
            <a:br>
              <a:rPr lang="en-US" sz="800" dirty="0" smtClean="0">
                <a:solidFill>
                  <a:srgbClr val="00957E"/>
                </a:solidFill>
                <a:latin typeface="Arial"/>
                <a:cs typeface="Arial"/>
              </a:rPr>
            </a:br>
            <a:r>
              <a:rPr lang="en-US" sz="800" dirty="0" smtClean="0">
                <a:solidFill>
                  <a:srgbClr val="00957E"/>
                </a:solidFill>
                <a:latin typeface="Arial"/>
                <a:cs typeface="Arial"/>
              </a:rPr>
              <a:t>Sign </a:t>
            </a:r>
            <a:r>
              <a:rPr lang="en-US" sz="800" dirty="0">
                <a:solidFill>
                  <a:srgbClr val="00957E"/>
                </a:solidFill>
                <a:latin typeface="Arial"/>
                <a:cs typeface="Arial"/>
              </a:rPr>
              <a:t>On</a:t>
            </a:r>
          </a:p>
        </p:txBody>
      </p:sp>
      <p:sp>
        <p:nvSpPr>
          <p:cNvPr id="72" name="Rectangle 71"/>
          <p:cNvSpPr>
            <a:spLocks/>
          </p:cNvSpPr>
          <p:nvPr/>
        </p:nvSpPr>
        <p:spPr>
          <a:xfrm>
            <a:off x="6128564" y="561355"/>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44" name="Picture 143" descr="icon_mysql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564" y="561355"/>
            <a:ext cx="205931" cy="205740"/>
          </a:xfrm>
          <a:prstGeom prst="rect">
            <a:avLst/>
          </a:prstGeom>
        </p:spPr>
      </p:pic>
      <p:pic>
        <p:nvPicPr>
          <p:cNvPr id="145" name="Picture 144" descr="icon_gemfire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564" y="859581"/>
            <a:ext cx="202537" cy="202350"/>
          </a:xfrm>
          <a:prstGeom prst="rect">
            <a:avLst/>
          </a:prstGeom>
        </p:spPr>
      </p:pic>
      <p:pic>
        <p:nvPicPr>
          <p:cNvPr id="146" name="Picture 145" descr="icon_redis_cf@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8564" y="1157248"/>
            <a:ext cx="199961" cy="199776"/>
          </a:xfrm>
          <a:prstGeom prst="rect">
            <a:avLst/>
          </a:prstGeom>
        </p:spPr>
      </p:pic>
      <p:pic>
        <p:nvPicPr>
          <p:cNvPr id="148" name="Picture 147" descr="Service-Icon-RabbitMQ-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8563" y="1456517"/>
            <a:ext cx="205620" cy="205430"/>
          </a:xfrm>
          <a:prstGeom prst="rect">
            <a:avLst/>
          </a:prstGeom>
        </p:spPr>
      </p:pic>
      <p:pic>
        <p:nvPicPr>
          <p:cNvPr id="149" name="Picture 148" descr="Service-Spring-Cloud-Services-for-Pivotal-Cloud-Foundry-256x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28563" y="1746707"/>
            <a:ext cx="215445" cy="215246"/>
          </a:xfrm>
          <a:prstGeom prst="rect">
            <a:avLst/>
          </a:prstGeom>
        </p:spPr>
      </p:pic>
      <p:pic>
        <p:nvPicPr>
          <p:cNvPr id="150" name="Picture 149" descr="icon_single_signon_cf@2x.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1472" y="2048675"/>
            <a:ext cx="202537" cy="202350"/>
          </a:xfrm>
          <a:prstGeom prst="rect">
            <a:avLst/>
          </a:prstGeom>
        </p:spPr>
      </p:pic>
      <p:sp>
        <p:nvSpPr>
          <p:cNvPr id="164" name="Rounded Rectangle 163"/>
          <p:cNvSpPr/>
          <p:nvPr/>
        </p:nvSpPr>
        <p:spPr>
          <a:xfrm>
            <a:off x="7705233" y="179373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7705233" y="208433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7705233" y="237494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7705233" y="266554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51" name="Rectangle 5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50" name="Rectangle 49"/>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52" name="Rectangle 51"/>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sp>
        <p:nvSpPr>
          <p:cNvPr id="180" name="Rectangle 179"/>
          <p:cNvSpPr/>
          <p:nvPr/>
        </p:nvSpPr>
        <p:spPr>
          <a:xfrm>
            <a:off x="168270" y="4613593"/>
            <a:ext cx="1362105" cy="276743"/>
          </a:xfrm>
          <a:prstGeom prst="rect">
            <a:avLst/>
          </a:prstGeom>
        </p:spPr>
        <p:txBody>
          <a:bodyPr wrap="square">
            <a:spAutoFit/>
          </a:bodyPr>
          <a:lstStyle/>
          <a:p>
            <a:pPr algn="ctr"/>
            <a:r>
              <a:rPr lang="en-US" sz="1200" dirty="0" smtClean="0">
                <a:solidFill>
                  <a:schemeClr val="bg1">
                    <a:lumMod val="65000"/>
                  </a:schemeClr>
                </a:solidFill>
                <a:latin typeface="Arial"/>
                <a:cs typeface="Arial"/>
              </a:rPr>
              <a:t>Infrastructure</a:t>
            </a:r>
            <a:endParaRPr lang="en-US" sz="1200" dirty="0">
              <a:solidFill>
                <a:schemeClr val="bg1">
                  <a:lumMod val="65000"/>
                </a:schemeClr>
              </a:solidFill>
              <a:latin typeface="Arial"/>
              <a:cs typeface="Arial"/>
            </a:endParaRPr>
          </a:p>
        </p:txBody>
      </p:sp>
      <p:sp>
        <p:nvSpPr>
          <p:cNvPr id="183" name="TextBox 182"/>
          <p:cNvSpPr txBox="1"/>
          <p:nvPr/>
        </p:nvSpPr>
        <p:spPr>
          <a:xfrm>
            <a:off x="1576591" y="4930498"/>
            <a:ext cx="3760839" cy="276743"/>
          </a:xfrm>
          <a:prstGeom prst="rect">
            <a:avLst/>
          </a:prstGeom>
          <a:noFill/>
        </p:spPr>
        <p:txBody>
          <a:bodyPr wrap="square" rtlCol="0">
            <a:spAutoFit/>
          </a:bodyPr>
          <a:lstStyle/>
          <a:p>
            <a:r>
              <a:rPr lang="en-US" sz="600" dirty="0" smtClean="0">
                <a:solidFill>
                  <a:srgbClr val="00957E"/>
                </a:solidFill>
                <a:latin typeface="Arial"/>
                <a:cs typeface="Arial"/>
              </a:rPr>
              <a:t>*Application &amp; Platform</a:t>
            </a:r>
            <a:endParaRPr lang="en-US" sz="600" dirty="0">
              <a:solidFill>
                <a:srgbClr val="00957E"/>
              </a:solidFill>
              <a:latin typeface="Arial"/>
              <a:cs typeface="Arial"/>
            </a:endParaRPr>
          </a:p>
          <a:p>
            <a:endParaRPr lang="en-US" sz="600" dirty="0">
              <a:solidFill>
                <a:srgbClr val="00957E"/>
              </a:solidFill>
              <a:latin typeface="Arial"/>
              <a:cs typeface="Arial"/>
            </a:endParaRPr>
          </a:p>
        </p:txBody>
      </p:sp>
      <p:pic>
        <p:nvPicPr>
          <p:cNvPr id="75" name="Picture 74"/>
          <p:cNvPicPr>
            <a:picLocks noChangeAspect="1"/>
          </p:cNvPicPr>
          <p:nvPr/>
        </p:nvPicPr>
        <p:blipFill>
          <a:blip r:embed="rId12"/>
          <a:stretch>
            <a:fillRect/>
          </a:stretch>
        </p:blipFill>
        <p:spPr>
          <a:xfrm>
            <a:off x="1663809" y="3693683"/>
            <a:ext cx="5578836" cy="748607"/>
          </a:xfrm>
          <a:prstGeom prst="rect">
            <a:avLst/>
          </a:prstGeom>
        </p:spPr>
      </p:pic>
      <p:sp>
        <p:nvSpPr>
          <p:cNvPr id="186" name="Rounded Rectangle 185"/>
          <p:cNvSpPr/>
          <p:nvPr/>
        </p:nvSpPr>
        <p:spPr>
          <a:xfrm>
            <a:off x="1790384" y="2926546"/>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87" name="Rounded Rectangle 186"/>
          <p:cNvSpPr/>
          <p:nvPr/>
        </p:nvSpPr>
        <p:spPr>
          <a:xfrm>
            <a:off x="3026664" y="2927976"/>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88" name="Rounded Rectangle 187"/>
          <p:cNvSpPr/>
          <p:nvPr/>
        </p:nvSpPr>
        <p:spPr>
          <a:xfrm>
            <a:off x="4270248" y="2925754"/>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89" name="Rounded Rectangle 188"/>
          <p:cNvSpPr/>
          <p:nvPr/>
        </p:nvSpPr>
        <p:spPr>
          <a:xfrm>
            <a:off x="1790384" y="2303149"/>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90" name="Rounded Rectangle 189"/>
          <p:cNvSpPr/>
          <p:nvPr/>
        </p:nvSpPr>
        <p:spPr>
          <a:xfrm>
            <a:off x="3026664" y="2305249"/>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191" name="Rounded Rectangle 190"/>
          <p:cNvSpPr/>
          <p:nvPr/>
        </p:nvSpPr>
        <p:spPr>
          <a:xfrm>
            <a:off x="4270248" y="2302776"/>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200" name="Rectangle 199"/>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sp>
        <p:nvSpPr>
          <p:cNvPr id="201" name="Rectangle 200"/>
          <p:cNvSpPr/>
          <p:nvPr/>
        </p:nvSpPr>
        <p:spPr>
          <a:xfrm>
            <a:off x="1730717" y="3739077"/>
            <a:ext cx="5741987" cy="4695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rgbClr val="00957E"/>
                </a:solidFill>
                <a:latin typeface="Arial"/>
                <a:cs typeface="Arial"/>
              </a:rPr>
              <a:t>Infrastructure Automation </a:t>
            </a:r>
          </a:p>
          <a:p>
            <a:r>
              <a:rPr lang="en-US" sz="1200" dirty="0" smtClean="0">
                <a:solidFill>
                  <a:srgbClr val="00957E"/>
                </a:solidFill>
                <a:latin typeface="Arial"/>
                <a:cs typeface="Arial"/>
              </a:rPr>
              <a:t>(BOSH)</a:t>
            </a:r>
            <a:endParaRPr lang="en-US" sz="1200" dirty="0">
              <a:solidFill>
                <a:srgbClr val="00957E"/>
              </a:solidFill>
              <a:latin typeface="Arial"/>
              <a:cs typeface="Arial"/>
            </a:endParaRPr>
          </a:p>
        </p:txBody>
      </p:sp>
      <p:sp>
        <p:nvSpPr>
          <p:cNvPr id="202" name="Rounded Rectangle 201"/>
          <p:cNvSpPr/>
          <p:nvPr/>
        </p:nvSpPr>
        <p:spPr>
          <a:xfrm>
            <a:off x="4527922" y="3759969"/>
            <a:ext cx="2613672" cy="1714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Infrastructure Agnostic Software Packaging</a:t>
            </a:r>
          </a:p>
        </p:txBody>
      </p:sp>
      <p:sp>
        <p:nvSpPr>
          <p:cNvPr id="203" name="Rounded Rectangle 202"/>
          <p:cNvSpPr/>
          <p:nvPr/>
        </p:nvSpPr>
        <p:spPr>
          <a:xfrm>
            <a:off x="3931696" y="3980472"/>
            <a:ext cx="3209898" cy="1714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Multi-Cloud Orchestration of Infrastructure Provisioning</a:t>
            </a:r>
          </a:p>
        </p:txBody>
      </p:sp>
      <p:sp>
        <p:nvSpPr>
          <p:cNvPr id="204" name="Rounded Rectangle 203"/>
          <p:cNvSpPr/>
          <p:nvPr/>
        </p:nvSpPr>
        <p:spPr>
          <a:xfrm>
            <a:off x="3249296" y="4202455"/>
            <a:ext cx="3892298" cy="1714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Distributed Software Configuration and Health/Lifecycle Management</a:t>
            </a:r>
          </a:p>
        </p:txBody>
      </p:sp>
      <p:pic>
        <p:nvPicPr>
          <p:cNvPr id="20" name="Picture 19" descr="Dingo_Postgresq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6310" y="3253552"/>
            <a:ext cx="207127" cy="206935"/>
          </a:xfrm>
          <a:prstGeom prst="rect">
            <a:avLst/>
          </a:prstGeom>
        </p:spPr>
      </p:pic>
      <p:pic>
        <p:nvPicPr>
          <p:cNvPr id="22" name="Picture 21" descr="dynatrace_we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69572" y="1802090"/>
            <a:ext cx="877150" cy="245669"/>
          </a:xfrm>
          <a:prstGeom prst="rect">
            <a:avLst/>
          </a:prstGeom>
        </p:spPr>
      </p:pic>
      <p:pic>
        <p:nvPicPr>
          <p:cNvPr id="24" name="Picture 23"/>
          <p:cNvPicPr>
            <a:picLocks noChangeAspect="1"/>
          </p:cNvPicPr>
          <p:nvPr/>
        </p:nvPicPr>
        <p:blipFill>
          <a:blip r:embed="rId15"/>
          <a:stretch>
            <a:fillRect/>
          </a:stretch>
        </p:blipFill>
        <p:spPr>
          <a:xfrm>
            <a:off x="6282649" y="2958255"/>
            <a:ext cx="627867" cy="222586"/>
          </a:xfrm>
          <a:prstGeom prst="rect">
            <a:avLst/>
          </a:prstGeom>
        </p:spPr>
      </p:pic>
      <p:pic>
        <p:nvPicPr>
          <p:cNvPr id="25" name="Picture 24" descr="AppD_Logo_Gray_RGB.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9573" y="2751893"/>
            <a:ext cx="938603" cy="95363"/>
          </a:xfrm>
          <a:prstGeom prst="rect">
            <a:avLst/>
          </a:prstGeom>
        </p:spPr>
      </p:pic>
      <p:pic>
        <p:nvPicPr>
          <p:cNvPr id="26" name="Picture 25" descr="NewRelic-logo.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15503" y="2126666"/>
            <a:ext cx="994909" cy="179992"/>
          </a:xfrm>
          <a:prstGeom prst="rect">
            <a:avLst/>
          </a:prstGeom>
        </p:spPr>
      </p:pic>
      <p:pic>
        <p:nvPicPr>
          <p:cNvPr id="27" name="Picture 26" descr="logo-apig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33263" y="2332682"/>
            <a:ext cx="578991" cy="347074"/>
          </a:xfrm>
          <a:prstGeom prst="rect">
            <a:avLst/>
          </a:prstGeom>
        </p:spPr>
      </p:pic>
      <p:pic>
        <p:nvPicPr>
          <p:cNvPr id="28" name="Picture 27" descr="MongoDB-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08155" y="2680776"/>
            <a:ext cx="734699" cy="198988"/>
          </a:xfrm>
          <a:prstGeom prst="rect">
            <a:avLst/>
          </a:prstGeom>
        </p:spPr>
      </p:pic>
      <p:grpSp>
        <p:nvGrpSpPr>
          <p:cNvPr id="13" name="Group 12"/>
          <p:cNvGrpSpPr/>
          <p:nvPr/>
        </p:nvGrpSpPr>
        <p:grpSpPr>
          <a:xfrm>
            <a:off x="1609694" y="81668"/>
            <a:ext cx="3871193" cy="1197603"/>
            <a:chOff x="1609694" y="81743"/>
            <a:chExt cx="3871193" cy="1198715"/>
          </a:xfrm>
        </p:grpSpPr>
        <p:pic>
          <p:nvPicPr>
            <p:cNvPr id="85" name="Picture 84"/>
            <p:cNvPicPr>
              <a:picLocks noChangeAspect="1"/>
            </p:cNvPicPr>
            <p:nvPr/>
          </p:nvPicPr>
          <p:blipFill>
            <a:blip r:embed="rId20"/>
            <a:stretch>
              <a:fillRect/>
            </a:stretch>
          </p:blipFill>
          <p:spPr>
            <a:xfrm>
              <a:off x="1663809" y="81743"/>
              <a:ext cx="3817078" cy="1198715"/>
            </a:xfrm>
            <a:prstGeom prst="rect">
              <a:avLst/>
            </a:prstGeom>
          </p:spPr>
        </p:pic>
        <p:sp>
          <p:nvSpPr>
            <p:cNvPr id="79" name="Rectangle 78"/>
            <p:cNvSpPr/>
            <p:nvPr/>
          </p:nvSpPr>
          <p:spPr>
            <a:xfrm>
              <a:off x="1663809" y="97309"/>
              <a:ext cx="3817078" cy="278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 rtlCol="0" anchor="t" anchorCtr="0"/>
            <a:lstStyle/>
            <a:p>
              <a:pPr algn="ctr"/>
              <a:r>
                <a:rPr lang="en-US" sz="1600" dirty="0" smtClean="0">
                  <a:solidFill>
                    <a:schemeClr val="tx1"/>
                  </a:solidFill>
                </a:rPr>
                <a:t>Applications/APIs/</a:t>
              </a:r>
              <a:r>
                <a:rPr lang="en-US" sz="1600" dirty="0" err="1" smtClean="0">
                  <a:solidFill>
                    <a:schemeClr val="tx1"/>
                  </a:solidFill>
                </a:rPr>
                <a:t>Microservices</a:t>
              </a:r>
              <a:endParaRPr lang="en-US" sz="1600" dirty="0">
                <a:solidFill>
                  <a:schemeClr val="tx1"/>
                </a:solidFill>
              </a:endParaRPr>
            </a:p>
          </p:txBody>
        </p:sp>
        <p:pic>
          <p:nvPicPr>
            <p:cNvPr id="82" name="Picture 81" descr="docker-log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73056" y="457281"/>
              <a:ext cx="540636" cy="303834"/>
            </a:xfrm>
            <a:prstGeom prst="rect">
              <a:avLst/>
            </a:prstGeom>
          </p:spPr>
        </p:pic>
        <p:sp>
          <p:nvSpPr>
            <p:cNvPr id="84" name="TextBox 83"/>
            <p:cNvSpPr txBox="1"/>
            <p:nvPr/>
          </p:nvSpPr>
          <p:spPr>
            <a:xfrm>
              <a:off x="4189807" y="799309"/>
              <a:ext cx="1291080" cy="461665"/>
            </a:xfrm>
            <a:prstGeom prst="rect">
              <a:avLst/>
            </a:prstGeom>
            <a:noFill/>
          </p:spPr>
          <p:txBody>
            <a:bodyPr wrap="square" rtlCol="0">
              <a:spAutoFit/>
            </a:bodyPr>
            <a:lstStyle/>
            <a:p>
              <a:pPr algn="ctr"/>
              <a:r>
                <a:rPr lang="en-US" sz="800" dirty="0" smtClean="0">
                  <a:latin typeface="Arial"/>
                  <a:cs typeface="Arial"/>
                </a:rPr>
                <a:t>Pre-packaged container deployed and managed </a:t>
              </a:r>
              <a:br>
                <a:rPr lang="en-US" sz="800" dirty="0" smtClean="0">
                  <a:latin typeface="Arial"/>
                  <a:cs typeface="Arial"/>
                </a:rPr>
              </a:br>
              <a:r>
                <a:rPr lang="en-US" sz="800" dirty="0" smtClean="0">
                  <a:latin typeface="Arial"/>
                  <a:cs typeface="Arial"/>
                </a:rPr>
                <a:t>by platform</a:t>
              </a:r>
              <a:endParaRPr lang="en-US" sz="800" dirty="0">
                <a:latin typeface="Arial"/>
                <a:cs typeface="Arial"/>
              </a:endParaRPr>
            </a:p>
          </p:txBody>
        </p:sp>
        <p:cxnSp>
          <p:nvCxnSpPr>
            <p:cNvPr id="87" name="Straight Connector 86"/>
            <p:cNvCxnSpPr/>
            <p:nvPr/>
          </p:nvCxnSpPr>
          <p:spPr>
            <a:xfrm>
              <a:off x="4189807" y="457281"/>
              <a:ext cx="0" cy="739046"/>
            </a:xfrm>
            <a:prstGeom prst="line">
              <a:avLst/>
            </a:prstGeom>
            <a:ln w="9525" cmpd="sng">
              <a:solidFill>
                <a:srgbClr val="030808"/>
              </a:solidFill>
            </a:ln>
          </p:spPr>
          <p:style>
            <a:lnRef idx="2">
              <a:schemeClr val="dk1"/>
            </a:lnRef>
            <a:fillRef idx="0">
              <a:schemeClr val="dk1"/>
            </a:fillRef>
            <a:effectRef idx="1">
              <a:schemeClr val="dk1"/>
            </a:effectRef>
            <a:fontRef idx="minor">
              <a:schemeClr val="tx1"/>
            </a:fontRef>
          </p:style>
        </p:cxnSp>
        <p:sp>
          <p:nvSpPr>
            <p:cNvPr id="81" name="Rectangle 80"/>
            <p:cNvSpPr/>
            <p:nvPr/>
          </p:nvSpPr>
          <p:spPr>
            <a:xfrm>
              <a:off x="3035808" y="457200"/>
              <a:ext cx="1035256" cy="413035"/>
            </a:xfrm>
            <a:prstGeom prst="rect">
              <a:avLst/>
            </a:prstGeom>
            <a:solidFill>
              <a:srgbClr val="FFFFFF"/>
            </a:solidFill>
            <a:ln w="19050" cmpd="sng">
              <a:solidFill>
                <a:schemeClr val="tx1"/>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0000"/>
                </a:solidFill>
                <a:latin typeface="Arial"/>
                <a:cs typeface="Arial"/>
              </a:endParaRPr>
            </a:p>
          </p:txBody>
        </p:sp>
        <p:pic>
          <p:nvPicPr>
            <p:cNvPr id="2" name="Picture 1" descr="Microsoft_.NET_Framework_v4.5_logo (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58661" y="551137"/>
              <a:ext cx="960165" cy="237114"/>
            </a:xfrm>
            <a:prstGeom prst="rect">
              <a:avLst/>
            </a:prstGeom>
          </p:spPr>
        </p:pic>
        <p:sp>
          <p:nvSpPr>
            <p:cNvPr id="80" name="Rectangle 79"/>
            <p:cNvSpPr/>
            <p:nvPr/>
          </p:nvSpPr>
          <p:spPr>
            <a:xfrm>
              <a:off x="1792224" y="457280"/>
              <a:ext cx="1178569" cy="413036"/>
            </a:xfrm>
            <a:prstGeom prst="rect">
              <a:avLst/>
            </a:prstGeom>
            <a:solidFill>
              <a:schemeClr val="bg1"/>
            </a:solidFill>
            <a:ln w="19050" cmpd="sng">
              <a:solidFill>
                <a:srgbClr val="00957E"/>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957E"/>
                </a:solidFill>
                <a:latin typeface="Arial"/>
                <a:cs typeface="Arial"/>
              </a:endParaRPr>
            </a:p>
          </p:txBody>
        </p:sp>
        <p:pic>
          <p:nvPicPr>
            <p:cNvPr id="3" name="Picture 2" descr="Pivotal_Java_Spring_Logo.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37579" y="496023"/>
              <a:ext cx="1094864" cy="355831"/>
            </a:xfrm>
            <a:prstGeom prst="rect">
              <a:avLst/>
            </a:prstGeom>
          </p:spPr>
        </p:pic>
        <p:sp>
          <p:nvSpPr>
            <p:cNvPr id="5" name="TextBox 4"/>
            <p:cNvSpPr txBox="1"/>
            <p:nvPr/>
          </p:nvSpPr>
          <p:spPr>
            <a:xfrm>
              <a:off x="1609694" y="1012296"/>
              <a:ext cx="2667411" cy="231046"/>
            </a:xfrm>
            <a:prstGeom prst="rect">
              <a:avLst/>
            </a:prstGeom>
            <a:noFill/>
          </p:spPr>
          <p:txBody>
            <a:bodyPr wrap="none" rtlCol="0">
              <a:spAutoFit/>
            </a:bodyPr>
            <a:lstStyle/>
            <a:p>
              <a:r>
                <a:rPr lang="en-US" sz="900" dirty="0"/>
                <a:t>Java | .NET | Ruby | </a:t>
              </a:r>
              <a:r>
                <a:rPr lang="en-US" sz="900" dirty="0" err="1"/>
                <a:t>Node.js</a:t>
              </a:r>
              <a:r>
                <a:rPr lang="en-US" sz="900" dirty="0"/>
                <a:t> | Python | </a:t>
              </a:r>
              <a:r>
                <a:rPr lang="en-US" sz="900" dirty="0" smtClean="0"/>
                <a:t>PHP | Go</a:t>
              </a:r>
              <a:endParaRPr lang="en-US" sz="900" dirty="0"/>
            </a:p>
          </p:txBody>
        </p:sp>
      </p:grpSp>
      <p:sp>
        <p:nvSpPr>
          <p:cNvPr id="10" name="TextBox 9"/>
          <p:cNvSpPr txBox="1"/>
          <p:nvPr/>
        </p:nvSpPr>
        <p:spPr>
          <a:xfrm>
            <a:off x="1966521" y="1671731"/>
            <a:ext cx="924402" cy="584235"/>
          </a:xfrm>
          <a:prstGeom prst="rect">
            <a:avLst/>
          </a:prstGeom>
          <a:noFill/>
        </p:spPr>
        <p:txBody>
          <a:bodyPr wrap="square" rtlCol="0">
            <a:spAutoFit/>
          </a:bodyPr>
          <a:lstStyle/>
          <a:p>
            <a:pPr algn="r"/>
            <a:r>
              <a:rPr lang="en-US" sz="800" dirty="0">
                <a:solidFill>
                  <a:srgbClr val="00957E"/>
                </a:solidFill>
                <a:latin typeface="Arial"/>
                <a:cs typeface="Arial"/>
              </a:rPr>
              <a:t>Automated, Polyglot </a:t>
            </a:r>
            <a:r>
              <a:rPr lang="en-US" sz="800" dirty="0" smtClean="0">
                <a:solidFill>
                  <a:srgbClr val="00957E"/>
                </a:solidFill>
                <a:latin typeface="Arial"/>
                <a:cs typeface="Arial"/>
              </a:rPr>
              <a:t>Build/Package/ Deploy</a:t>
            </a:r>
            <a:endParaRPr lang="en-US" sz="800" dirty="0">
              <a:solidFill>
                <a:srgbClr val="00957E"/>
              </a:solidFill>
              <a:latin typeface="Arial"/>
              <a:cs typeface="Arial"/>
            </a:endParaRPr>
          </a:p>
        </p:txBody>
      </p:sp>
      <p:pic>
        <p:nvPicPr>
          <p:cNvPr id="11" name="Picture 10" descr="4014-PCF-CapabiltiesDiagram-Icon-Large Icons-02.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98500" y="1687162"/>
            <a:ext cx="551180" cy="550670"/>
          </a:xfrm>
          <a:prstGeom prst="rect">
            <a:avLst/>
          </a:prstGeom>
        </p:spPr>
      </p:pic>
      <p:sp>
        <p:nvSpPr>
          <p:cNvPr id="123" name="TextBox 122"/>
          <p:cNvSpPr txBox="1"/>
          <p:nvPr/>
        </p:nvSpPr>
        <p:spPr>
          <a:xfrm>
            <a:off x="1963262" y="2348307"/>
            <a:ext cx="924402" cy="461665"/>
          </a:xfrm>
          <a:prstGeom prst="rect">
            <a:avLst/>
          </a:prstGeom>
          <a:noFill/>
        </p:spPr>
        <p:txBody>
          <a:bodyPr wrap="square" rtlCol="0">
            <a:spAutoFit/>
          </a:bodyPr>
          <a:lstStyle/>
          <a:p>
            <a:pPr algn="r"/>
            <a:r>
              <a:rPr lang="en-US" sz="800" dirty="0">
                <a:solidFill>
                  <a:srgbClr val="00957E"/>
                </a:solidFill>
                <a:latin typeface="Arial"/>
                <a:cs typeface="Arial"/>
              </a:rPr>
              <a:t>Integrated Logging/Metrics</a:t>
            </a:r>
            <a:r>
              <a:rPr lang="en-US" sz="800" dirty="0" smtClean="0">
                <a:solidFill>
                  <a:srgbClr val="00957E"/>
                </a:solidFill>
                <a:latin typeface="Arial"/>
                <a:cs typeface="Arial"/>
              </a:rPr>
              <a:t>*</a:t>
            </a:r>
            <a:endParaRPr lang="en-US" sz="800" dirty="0">
              <a:solidFill>
                <a:srgbClr val="00957E"/>
              </a:solidFill>
              <a:latin typeface="Arial"/>
              <a:cs typeface="Arial"/>
            </a:endParaRPr>
          </a:p>
        </p:txBody>
      </p:sp>
      <p:sp>
        <p:nvSpPr>
          <p:cNvPr id="125" name="TextBox 124"/>
          <p:cNvSpPr txBox="1"/>
          <p:nvPr/>
        </p:nvSpPr>
        <p:spPr>
          <a:xfrm>
            <a:off x="1970047" y="3084209"/>
            <a:ext cx="924402" cy="230618"/>
          </a:xfrm>
          <a:prstGeom prst="rect">
            <a:avLst/>
          </a:prstGeom>
          <a:noFill/>
        </p:spPr>
        <p:txBody>
          <a:bodyPr wrap="square" rtlCol="0">
            <a:spAutoFit/>
          </a:bodyPr>
          <a:lstStyle/>
          <a:p>
            <a:pPr algn="r"/>
            <a:r>
              <a:rPr lang="en-US" sz="900" dirty="0" smtClean="0">
                <a:solidFill>
                  <a:srgbClr val="00957E"/>
                </a:solidFill>
                <a:latin typeface="Arial"/>
                <a:cs typeface="Arial"/>
              </a:rPr>
              <a:t>Security</a:t>
            </a:r>
            <a:r>
              <a:rPr lang="en-US" sz="700" dirty="0" smtClean="0">
                <a:solidFill>
                  <a:srgbClr val="00957E"/>
                </a:solidFill>
                <a:latin typeface="Arial"/>
                <a:cs typeface="Arial"/>
              </a:rPr>
              <a:t>*</a:t>
            </a:r>
            <a:endParaRPr lang="en-US" sz="700" dirty="0">
              <a:solidFill>
                <a:srgbClr val="00957E"/>
              </a:solidFill>
              <a:latin typeface="Arial"/>
              <a:cs typeface="Arial"/>
            </a:endParaRPr>
          </a:p>
        </p:txBody>
      </p:sp>
      <p:sp>
        <p:nvSpPr>
          <p:cNvPr id="126" name="TextBox 125"/>
          <p:cNvSpPr txBox="1"/>
          <p:nvPr/>
        </p:nvSpPr>
        <p:spPr>
          <a:xfrm>
            <a:off x="3199542" y="1787343"/>
            <a:ext cx="924402" cy="338241"/>
          </a:xfrm>
          <a:prstGeom prst="rect">
            <a:avLst/>
          </a:prstGeom>
          <a:noFill/>
        </p:spPr>
        <p:txBody>
          <a:bodyPr wrap="square" rtlCol="0">
            <a:spAutoFit/>
          </a:bodyPr>
          <a:lstStyle/>
          <a:p>
            <a:pPr algn="r"/>
            <a:r>
              <a:rPr lang="en-US" sz="800" dirty="0">
                <a:solidFill>
                  <a:srgbClr val="00957E"/>
                </a:solidFill>
                <a:latin typeface="Arial"/>
                <a:cs typeface="Arial"/>
              </a:rPr>
              <a:t>Container </a:t>
            </a:r>
            <a:r>
              <a:rPr lang="en-US" sz="800" dirty="0" smtClean="0">
                <a:solidFill>
                  <a:srgbClr val="00957E"/>
                </a:solidFill>
                <a:latin typeface="Arial"/>
                <a:cs typeface="Arial"/>
              </a:rPr>
              <a:t>Scheduling</a:t>
            </a:r>
            <a:endParaRPr lang="en-US" sz="800" dirty="0">
              <a:solidFill>
                <a:srgbClr val="00957E"/>
              </a:solidFill>
              <a:latin typeface="Arial"/>
              <a:cs typeface="Arial"/>
            </a:endParaRPr>
          </a:p>
        </p:txBody>
      </p:sp>
      <p:sp>
        <p:nvSpPr>
          <p:cNvPr id="127" name="TextBox 126"/>
          <p:cNvSpPr txBox="1"/>
          <p:nvPr/>
        </p:nvSpPr>
        <p:spPr>
          <a:xfrm>
            <a:off x="3196701" y="2289561"/>
            <a:ext cx="924402" cy="584235"/>
          </a:xfrm>
          <a:prstGeom prst="rect">
            <a:avLst/>
          </a:prstGeom>
          <a:noFill/>
        </p:spPr>
        <p:txBody>
          <a:bodyPr wrap="square" rtlCol="0">
            <a:spAutoFit/>
          </a:bodyPr>
          <a:lstStyle/>
          <a:p>
            <a:pPr algn="r"/>
            <a:r>
              <a:rPr lang="en-US" sz="800" dirty="0">
                <a:solidFill>
                  <a:srgbClr val="00957E"/>
                </a:solidFill>
                <a:latin typeface="Arial"/>
                <a:cs typeface="Arial"/>
              </a:rPr>
              <a:t>Dynamic Routing &amp; Extensible Route </a:t>
            </a: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128" name="TextBox 127"/>
          <p:cNvSpPr txBox="1"/>
          <p:nvPr/>
        </p:nvSpPr>
        <p:spPr>
          <a:xfrm>
            <a:off x="3199542" y="2972328"/>
            <a:ext cx="924402" cy="461238"/>
          </a:xfrm>
          <a:prstGeom prst="rect">
            <a:avLst/>
          </a:prstGeom>
          <a:noFill/>
        </p:spPr>
        <p:txBody>
          <a:bodyPr wrap="square" rtlCol="0">
            <a:spAutoFit/>
          </a:bodyPr>
          <a:lstStyle/>
          <a:p>
            <a:pPr algn="r"/>
            <a:r>
              <a:rPr lang="en-US" sz="800" dirty="0">
                <a:solidFill>
                  <a:srgbClr val="00957E"/>
                </a:solidFill>
                <a:latin typeface="Arial"/>
                <a:cs typeface="Arial"/>
              </a:rPr>
              <a:t>Self-Healing &amp; </a:t>
            </a:r>
          </a:p>
          <a:p>
            <a:pPr algn="r"/>
            <a:r>
              <a:rPr lang="en-US" sz="800" dirty="0">
                <a:solidFill>
                  <a:srgbClr val="00957E"/>
                </a:solidFill>
                <a:latin typeface="Arial"/>
                <a:cs typeface="Arial"/>
              </a:rPr>
              <a:t>High </a:t>
            </a:r>
            <a:r>
              <a:rPr lang="en-US" sz="800" dirty="0" smtClean="0">
                <a:solidFill>
                  <a:srgbClr val="00957E"/>
                </a:solidFill>
                <a:latin typeface="Arial"/>
                <a:cs typeface="Arial"/>
              </a:rPr>
              <a:t>Availability*</a:t>
            </a:r>
            <a:endParaRPr lang="en-US" sz="800" dirty="0">
              <a:solidFill>
                <a:srgbClr val="00957E"/>
              </a:solidFill>
              <a:latin typeface="Arial"/>
              <a:cs typeface="Arial"/>
            </a:endParaRPr>
          </a:p>
        </p:txBody>
      </p:sp>
      <p:sp>
        <p:nvSpPr>
          <p:cNvPr id="129" name="TextBox 128"/>
          <p:cNvSpPr txBox="1"/>
          <p:nvPr/>
        </p:nvSpPr>
        <p:spPr>
          <a:xfrm>
            <a:off x="4436511" y="1786847"/>
            <a:ext cx="924402" cy="338241"/>
          </a:xfrm>
          <a:prstGeom prst="rect">
            <a:avLst/>
          </a:prstGeom>
          <a:noFill/>
        </p:spPr>
        <p:txBody>
          <a:bodyPr wrap="square" rtlCol="0">
            <a:spAutoFit/>
          </a:bodyPr>
          <a:lstStyle/>
          <a:p>
            <a:pPr algn="r"/>
            <a:r>
              <a:rPr lang="en-US" sz="800" dirty="0">
                <a:solidFill>
                  <a:srgbClr val="00957E"/>
                </a:solidFill>
                <a:latin typeface="Arial"/>
                <a:cs typeface="Arial"/>
              </a:rPr>
              <a:t>Elastic (Auto)</a:t>
            </a:r>
            <a:r>
              <a:rPr lang="en-US" sz="800" dirty="0" smtClean="0">
                <a:solidFill>
                  <a:srgbClr val="00957E"/>
                </a:solidFill>
                <a:latin typeface="Arial"/>
                <a:cs typeface="Arial"/>
              </a:rPr>
              <a:t>Scale</a:t>
            </a:r>
            <a:endParaRPr lang="en-US" sz="800" dirty="0">
              <a:solidFill>
                <a:srgbClr val="00957E"/>
              </a:solidFill>
              <a:latin typeface="Arial"/>
              <a:cs typeface="Arial"/>
            </a:endParaRPr>
          </a:p>
        </p:txBody>
      </p:sp>
      <p:sp>
        <p:nvSpPr>
          <p:cNvPr id="130" name="TextBox 129"/>
          <p:cNvSpPr txBox="1"/>
          <p:nvPr/>
        </p:nvSpPr>
        <p:spPr>
          <a:xfrm>
            <a:off x="4441730" y="2286320"/>
            <a:ext cx="924402" cy="584235"/>
          </a:xfrm>
          <a:prstGeom prst="rect">
            <a:avLst/>
          </a:prstGeom>
          <a:noFill/>
        </p:spPr>
        <p:txBody>
          <a:bodyPr wrap="square" rtlCol="0">
            <a:spAutoFit/>
          </a:bodyPr>
          <a:lstStyle/>
          <a:p>
            <a:pPr algn="r"/>
            <a:r>
              <a:rPr lang="en-US" sz="800" dirty="0" err="1">
                <a:solidFill>
                  <a:srgbClr val="00957E"/>
                </a:solidFill>
                <a:latin typeface="Arial"/>
                <a:cs typeface="Arial"/>
              </a:rPr>
              <a:t>Dev</a:t>
            </a:r>
            <a:r>
              <a:rPr lang="en-US" sz="800" dirty="0">
                <a:solidFill>
                  <a:srgbClr val="00957E"/>
                </a:solidFill>
                <a:latin typeface="Arial"/>
                <a:cs typeface="Arial"/>
              </a:rPr>
              <a:t> + Ops Role-Based Self-Service </a:t>
            </a:r>
            <a:r>
              <a:rPr lang="en-US" sz="800" dirty="0" smtClean="0">
                <a:solidFill>
                  <a:srgbClr val="00957E"/>
                </a:solidFill>
                <a:latin typeface="Arial"/>
                <a:cs typeface="Arial"/>
              </a:rPr>
              <a:t>Access</a:t>
            </a:r>
            <a:endParaRPr lang="en-US" sz="800" dirty="0">
              <a:solidFill>
                <a:srgbClr val="00957E"/>
              </a:solidFill>
              <a:latin typeface="Arial"/>
              <a:cs typeface="Arial"/>
            </a:endParaRPr>
          </a:p>
        </p:txBody>
      </p:sp>
      <p:sp>
        <p:nvSpPr>
          <p:cNvPr id="132" name="TextBox 131"/>
          <p:cNvSpPr txBox="1"/>
          <p:nvPr/>
        </p:nvSpPr>
        <p:spPr>
          <a:xfrm>
            <a:off x="4527922" y="2916258"/>
            <a:ext cx="835967" cy="584235"/>
          </a:xfrm>
          <a:prstGeom prst="rect">
            <a:avLst/>
          </a:prstGeom>
          <a:noFill/>
        </p:spPr>
        <p:txBody>
          <a:bodyPr wrap="square" rtlCol="0">
            <a:spAutoFit/>
          </a:bodyPr>
          <a:lstStyle/>
          <a:p>
            <a:pPr algn="r"/>
            <a:r>
              <a:rPr lang="en-US" sz="800" dirty="0">
                <a:solidFill>
                  <a:srgbClr val="00957E"/>
                </a:solidFill>
                <a:latin typeface="Arial"/>
                <a:cs typeface="Arial"/>
              </a:rPr>
              <a:t>Zero Downtime Upgrades &amp; </a:t>
            </a:r>
            <a:r>
              <a:rPr lang="en-US" sz="800" dirty="0" smtClean="0">
                <a:solidFill>
                  <a:srgbClr val="00957E"/>
                </a:solidFill>
                <a:latin typeface="Arial"/>
                <a:cs typeface="Arial"/>
              </a:rPr>
              <a:t>Patches*</a:t>
            </a:r>
            <a:endParaRPr lang="en-US" sz="800" dirty="0">
              <a:solidFill>
                <a:srgbClr val="00957E"/>
              </a:solidFill>
              <a:latin typeface="Arial"/>
              <a:cs typeface="Arial"/>
            </a:endParaRPr>
          </a:p>
        </p:txBody>
      </p:sp>
      <p:pic>
        <p:nvPicPr>
          <p:cNvPr id="12" name="Picture 11" descr="4014-PCF-CapabiltiesDiagram-Icon-Large Icons-03.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63688" y="1687775"/>
            <a:ext cx="548640" cy="548132"/>
          </a:xfrm>
          <a:prstGeom prst="rect">
            <a:avLst/>
          </a:prstGeom>
        </p:spPr>
      </p:pic>
      <p:pic>
        <p:nvPicPr>
          <p:cNvPr id="14" name="Picture 13" descr="4014-PCF-CapabiltiesDiagram-Icon-Large Icons-04.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197483" y="1688700"/>
            <a:ext cx="548640" cy="548132"/>
          </a:xfrm>
          <a:prstGeom prst="rect">
            <a:avLst/>
          </a:prstGeom>
        </p:spPr>
      </p:pic>
      <p:pic>
        <p:nvPicPr>
          <p:cNvPr id="15" name="Picture 14" descr="4014-PCF-CapabiltiesDiagram-Icon-Large Icons-05.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197972" y="2926622"/>
            <a:ext cx="548640" cy="548132"/>
          </a:xfrm>
          <a:prstGeom prst="rect">
            <a:avLst/>
          </a:prstGeom>
        </p:spPr>
      </p:pic>
      <p:pic>
        <p:nvPicPr>
          <p:cNvPr id="16" name="Picture 15" descr="4014-PCF-CapabiltiesDiagram-Icon-Large Icons-06.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955131" y="2927135"/>
            <a:ext cx="548640" cy="548132"/>
          </a:xfrm>
          <a:prstGeom prst="rect">
            <a:avLst/>
          </a:prstGeom>
        </p:spPr>
      </p:pic>
      <p:pic>
        <p:nvPicPr>
          <p:cNvPr id="17" name="Picture 16" descr="4014-PCF-CapabiltiesDiagram-Icon-Large Icons-07.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02719" y="2925465"/>
            <a:ext cx="548640" cy="548132"/>
          </a:xfrm>
          <a:prstGeom prst="rect">
            <a:avLst/>
          </a:prstGeom>
        </p:spPr>
      </p:pic>
      <p:pic>
        <p:nvPicPr>
          <p:cNvPr id="18" name="Picture 17" descr="4014-PCF-CapabiltiesDiagram-Icon-Large Icons-08.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697641" y="2306043"/>
            <a:ext cx="548640" cy="548132"/>
          </a:xfrm>
          <a:prstGeom prst="rect">
            <a:avLst/>
          </a:prstGeom>
        </p:spPr>
      </p:pic>
      <p:pic>
        <p:nvPicPr>
          <p:cNvPr id="19" name="Picture 18" descr="4014-PCF-CapabiltiesDiagram-Icon-Large Icons-09.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56186" y="2309618"/>
            <a:ext cx="548640" cy="548132"/>
          </a:xfrm>
          <a:prstGeom prst="rect">
            <a:avLst/>
          </a:prstGeom>
        </p:spPr>
      </p:pic>
      <p:pic>
        <p:nvPicPr>
          <p:cNvPr id="29" name="Picture 28" descr="4014-PCF-CapabiltiesDiagram-Icon-Large Icons-10.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200483" y="2305882"/>
            <a:ext cx="548640" cy="548132"/>
          </a:xfrm>
          <a:prstGeom prst="rect">
            <a:avLst/>
          </a:prstGeom>
        </p:spPr>
      </p:pic>
      <p:pic>
        <p:nvPicPr>
          <p:cNvPr id="139" name="Picture 138"/>
          <p:cNvPicPr>
            <a:picLocks noChangeAspect="1"/>
          </p:cNvPicPr>
          <p:nvPr/>
        </p:nvPicPr>
        <p:blipFill>
          <a:blip r:embed="rId33"/>
          <a:stretch>
            <a:fillRect/>
          </a:stretch>
        </p:blipFill>
        <p:spPr>
          <a:xfrm>
            <a:off x="6610970" y="4682406"/>
            <a:ext cx="508000" cy="203012"/>
          </a:xfrm>
          <a:prstGeom prst="rect">
            <a:avLst/>
          </a:prstGeom>
        </p:spPr>
      </p:pic>
      <p:pic>
        <p:nvPicPr>
          <p:cNvPr id="140" name="Picture 139"/>
          <p:cNvPicPr>
            <a:picLocks noChangeAspect="1"/>
          </p:cNvPicPr>
          <p:nvPr/>
        </p:nvPicPr>
        <p:blipFill>
          <a:blip r:embed="rId34"/>
          <a:stretch>
            <a:fillRect/>
          </a:stretch>
        </p:blipFill>
        <p:spPr>
          <a:xfrm>
            <a:off x="3147481" y="4542619"/>
            <a:ext cx="384048" cy="383693"/>
          </a:xfrm>
          <a:prstGeom prst="rect">
            <a:avLst/>
          </a:prstGeom>
        </p:spPr>
      </p:pic>
      <p:pic>
        <p:nvPicPr>
          <p:cNvPr id="141" name="Picture 140" descr="microsoft-azure.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137174" y="4716662"/>
            <a:ext cx="808990" cy="232703"/>
          </a:xfrm>
          <a:prstGeom prst="rect">
            <a:avLst/>
          </a:prstGeom>
        </p:spPr>
      </p:pic>
      <p:pic>
        <p:nvPicPr>
          <p:cNvPr id="142" name="Picture 141" descr="logo_lockup_cloud_platform_icon_vertical.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311965" y="4497319"/>
            <a:ext cx="763016" cy="470988"/>
          </a:xfrm>
          <a:prstGeom prst="rect">
            <a:avLst/>
          </a:prstGeom>
        </p:spPr>
      </p:pic>
      <p:pic>
        <p:nvPicPr>
          <p:cNvPr id="143" name="Picture 142" descr="1000px-Vmware.svg.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881877" y="4792388"/>
            <a:ext cx="635000" cy="103409"/>
          </a:xfrm>
          <a:prstGeom prst="rect">
            <a:avLst/>
          </a:prstGeom>
        </p:spPr>
      </p:pic>
      <p:sp>
        <p:nvSpPr>
          <p:cNvPr id="172" name="Rounded Rectangle 171"/>
          <p:cNvSpPr/>
          <p:nvPr/>
        </p:nvSpPr>
        <p:spPr>
          <a:xfrm>
            <a:off x="7711439" y="144953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ounded Rectangle 172"/>
          <p:cNvSpPr/>
          <p:nvPr/>
        </p:nvSpPr>
        <p:spPr>
          <a:xfrm>
            <a:off x="7711439" y="115455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ounded Rectangle 173"/>
          <p:cNvSpPr/>
          <p:nvPr/>
        </p:nvSpPr>
        <p:spPr>
          <a:xfrm>
            <a:off x="7711439" y="85958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ounded Rectangle 176"/>
          <p:cNvSpPr/>
          <p:nvPr/>
        </p:nvSpPr>
        <p:spPr>
          <a:xfrm>
            <a:off x="7711439" y="56460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7869088" y="893665"/>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179" name="Rectangle 178"/>
          <p:cNvSpPr/>
          <p:nvPr/>
        </p:nvSpPr>
        <p:spPr>
          <a:xfrm>
            <a:off x="7869088" y="1191020"/>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181" name="Rectangle 180"/>
          <p:cNvSpPr/>
          <p:nvPr/>
        </p:nvSpPr>
        <p:spPr>
          <a:xfrm>
            <a:off x="7871664" y="1481722"/>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182" name="Rectangle 181"/>
          <p:cNvSpPr>
            <a:spLocks/>
          </p:cNvSpPr>
          <p:nvPr/>
        </p:nvSpPr>
        <p:spPr>
          <a:xfrm>
            <a:off x="7856160" y="595438"/>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84" name="Picture 183" descr="icon_mysql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6160" y="595438"/>
            <a:ext cx="205931" cy="205740"/>
          </a:xfrm>
          <a:prstGeom prst="rect">
            <a:avLst/>
          </a:prstGeom>
        </p:spPr>
      </p:pic>
      <p:pic>
        <p:nvPicPr>
          <p:cNvPr id="185" name="Picture 184" descr="icon_gemfire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6160" y="893664"/>
            <a:ext cx="202537" cy="202350"/>
          </a:xfrm>
          <a:prstGeom prst="rect">
            <a:avLst/>
          </a:prstGeom>
        </p:spPr>
      </p:pic>
      <p:pic>
        <p:nvPicPr>
          <p:cNvPr id="192" name="Picture 191" descr="icon_redis_cf@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6160" y="1191331"/>
            <a:ext cx="199961" cy="199776"/>
          </a:xfrm>
          <a:prstGeom prst="rect">
            <a:avLst/>
          </a:prstGeom>
        </p:spPr>
      </p:pic>
      <p:pic>
        <p:nvPicPr>
          <p:cNvPr id="193" name="Picture 192" descr="Service-Icon-RabbitMQ-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6159" y="1490600"/>
            <a:ext cx="205620" cy="205430"/>
          </a:xfrm>
          <a:prstGeom prst="rect">
            <a:avLst/>
          </a:prstGeom>
        </p:spPr>
      </p:pic>
    </p:spTree>
    <p:extLst>
      <p:ext uri="{BB962C8B-B14F-4D97-AF65-F5344CB8AC3E}">
        <p14:creationId xmlns:p14="http://schemas.microsoft.com/office/powerpoint/2010/main" val="1460482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Orgs, Spaces, Users, and Quota</a:t>
            </a:r>
          </a:p>
          <a:p>
            <a:pPr marL="0" marR="0" lvl="0" indent="0" algn="l" rtl="0">
              <a:lnSpc>
                <a:spcPct val="90000"/>
              </a:lnSpc>
              <a:spcBef>
                <a:spcPts val="0"/>
              </a:spcBef>
              <a:buClr>
                <a:schemeClr val="accent1"/>
              </a:buClr>
              <a:buSzPct val="25000"/>
              <a:buFont typeface="Arial"/>
              <a:buNone/>
            </a:pPr>
            <a:endParaRPr lang="en" sz="1800" i="1" dirty="0">
              <a:solidFill>
                <a:schemeClr val="accent1"/>
              </a:solidFill>
            </a:endParaRPr>
          </a:p>
        </p:txBody>
      </p:sp>
    </p:spTree>
    <p:extLst>
      <p:ext uri="{BB962C8B-B14F-4D97-AF65-F5344CB8AC3E}">
        <p14:creationId xmlns:p14="http://schemas.microsoft.com/office/powerpoint/2010/main" val="32390355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Orgs, Spaces, Users, and Quotas</a:t>
            </a:r>
            <a:endParaRPr lang="en-US" dirty="0"/>
          </a:p>
        </p:txBody>
      </p:sp>
      <p:pic>
        <p:nvPicPr>
          <p:cNvPr id="4" name="Shape 1511"/>
          <p:cNvPicPr preferRelativeResize="0"/>
          <p:nvPr/>
        </p:nvPicPr>
        <p:blipFill rotWithShape="1">
          <a:blip r:embed="rId2">
            <a:alphaModFix/>
          </a:blip>
          <a:srcRect/>
          <a:stretch/>
        </p:blipFill>
        <p:spPr>
          <a:xfrm>
            <a:off x="4711800" y="1152615"/>
            <a:ext cx="3898800" cy="2924099"/>
          </a:xfrm>
          <a:prstGeom prst="rect">
            <a:avLst/>
          </a:prstGeom>
          <a:noFill/>
          <a:ln>
            <a:noFill/>
          </a:ln>
        </p:spPr>
      </p:pic>
      <p:pic>
        <p:nvPicPr>
          <p:cNvPr id="5" name="Shape 1513"/>
          <p:cNvPicPr preferRelativeResize="0"/>
          <p:nvPr/>
        </p:nvPicPr>
        <p:blipFill rotWithShape="1">
          <a:blip r:embed="rId3">
            <a:alphaModFix/>
          </a:blip>
          <a:srcRect/>
          <a:stretch/>
        </p:blipFill>
        <p:spPr>
          <a:xfrm>
            <a:off x="865037" y="2273205"/>
            <a:ext cx="2177724" cy="1319595"/>
          </a:xfrm>
          <a:prstGeom prst="rect">
            <a:avLst/>
          </a:prstGeom>
          <a:noFill/>
          <a:ln w="76200" cmpd="sng">
            <a:solidFill>
              <a:schemeClr val="accent4">
                <a:lumMod val="40000"/>
                <a:lumOff val="60000"/>
              </a:schemeClr>
            </a:solidFill>
          </a:ln>
        </p:spPr>
      </p:pic>
      <p:pic>
        <p:nvPicPr>
          <p:cNvPr id="6" name="Shape 1513"/>
          <p:cNvPicPr preferRelativeResize="0"/>
          <p:nvPr/>
        </p:nvPicPr>
        <p:blipFill rotWithShape="1">
          <a:blip r:embed="rId3">
            <a:alphaModFix/>
          </a:blip>
          <a:srcRect/>
          <a:stretch/>
        </p:blipFill>
        <p:spPr>
          <a:xfrm>
            <a:off x="1170113" y="2570538"/>
            <a:ext cx="2177724" cy="1319595"/>
          </a:xfrm>
          <a:prstGeom prst="rect">
            <a:avLst/>
          </a:prstGeom>
          <a:noFill/>
          <a:ln w="76200" cmpd="sng">
            <a:solidFill>
              <a:schemeClr val="accent4">
                <a:lumMod val="40000"/>
                <a:lumOff val="60000"/>
              </a:schemeClr>
            </a:solidFill>
          </a:ln>
        </p:spPr>
      </p:pic>
      <p:pic>
        <p:nvPicPr>
          <p:cNvPr id="7" name="Shape 1513"/>
          <p:cNvPicPr preferRelativeResize="0"/>
          <p:nvPr/>
        </p:nvPicPr>
        <p:blipFill rotWithShape="1">
          <a:blip r:embed="rId3">
            <a:alphaModFix/>
          </a:blip>
          <a:srcRect/>
          <a:stretch/>
        </p:blipFill>
        <p:spPr>
          <a:xfrm>
            <a:off x="1659987" y="2933002"/>
            <a:ext cx="2177724" cy="1319595"/>
          </a:xfrm>
          <a:prstGeom prst="rect">
            <a:avLst/>
          </a:prstGeom>
          <a:noFill/>
          <a:ln w="76200" cmpd="sng">
            <a:solidFill>
              <a:schemeClr val="accent4">
                <a:lumMod val="40000"/>
                <a:lumOff val="60000"/>
              </a:schemeClr>
            </a:solidFill>
          </a:ln>
        </p:spPr>
      </p:pic>
      <p:sp>
        <p:nvSpPr>
          <p:cNvPr id="8" name="Shape 1706"/>
          <p:cNvSpPr/>
          <p:nvPr/>
        </p:nvSpPr>
        <p:spPr>
          <a:xfrm>
            <a:off x="865037" y="1148107"/>
            <a:ext cx="2635200" cy="698400"/>
          </a:xfrm>
          <a:prstGeom prst="roundRect">
            <a:avLst>
              <a:gd name="adj" fmla="val 16667"/>
            </a:avLst>
          </a:prstGeom>
          <a:solidFill>
            <a:schemeClr val="accent1"/>
          </a:solidFill>
          <a:ln w="508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dirty="0" smtClean="0">
                <a:solidFill>
                  <a:schemeClr val="lt1"/>
                </a:solidFill>
                <a:latin typeface="Arial"/>
                <a:ea typeface="Arial"/>
                <a:cs typeface="Arial"/>
                <a:sym typeface="Arial"/>
              </a:rPr>
              <a:t>Cloud Foundry Installation</a:t>
            </a:r>
            <a:endParaRPr lang="en-US" sz="1800" b="0" i="0" u="none" strike="noStrike" cap="none" dirty="0">
              <a:solidFill>
                <a:schemeClr val="lt1"/>
              </a:solidFill>
              <a:latin typeface="Arial"/>
              <a:ea typeface="Arial"/>
              <a:cs typeface="Arial"/>
              <a:sym typeface="Arial"/>
            </a:endParaRPr>
          </a:p>
        </p:txBody>
      </p:sp>
      <p:cxnSp>
        <p:nvCxnSpPr>
          <p:cNvPr id="9" name="Straight Connector 8"/>
          <p:cNvCxnSpPr>
            <a:stCxn id="8" idx="2"/>
            <a:endCxn id="5" idx="0"/>
          </p:cNvCxnSpPr>
          <p:nvPr/>
        </p:nvCxnSpPr>
        <p:spPr>
          <a:xfrm flipH="1">
            <a:off x="1953899" y="1846507"/>
            <a:ext cx="228738" cy="426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8" idx="2"/>
            <a:endCxn id="6" idx="0"/>
          </p:cNvCxnSpPr>
          <p:nvPr/>
        </p:nvCxnSpPr>
        <p:spPr>
          <a:xfrm>
            <a:off x="2182637" y="1846507"/>
            <a:ext cx="76338" cy="7240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8" idx="2"/>
            <a:endCxn id="7" idx="0"/>
          </p:cNvCxnSpPr>
          <p:nvPr/>
        </p:nvCxnSpPr>
        <p:spPr>
          <a:xfrm>
            <a:off x="2182637" y="1846507"/>
            <a:ext cx="566212" cy="108649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9341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Organizations</a:t>
            </a:r>
            <a:endParaRPr lang="en-US" dirty="0"/>
          </a:p>
        </p:txBody>
      </p:sp>
      <p:sp>
        <p:nvSpPr>
          <p:cNvPr id="6" name="Shape 1102"/>
          <p:cNvSpPr txBox="1"/>
          <p:nvPr/>
        </p:nvSpPr>
        <p:spPr>
          <a:xfrm>
            <a:off x="121849" y="821694"/>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Top-most administrative unit</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schemeClr val="tx2"/>
                </a:solidFill>
                <a:latin typeface="Open Sans"/>
                <a:ea typeface="Open Sans"/>
                <a:cs typeface="Open Sans"/>
                <a:sym typeface="Open Sans"/>
              </a:rPr>
              <a:t>Typically a company, department, application suite or large project</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Each organization has its own users and assigned quota</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User permissions / Roles are specified per space within an organization</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solidFill>
                <a:schemeClr val="tx2"/>
              </a:solidFill>
              <a:latin typeface="Open Sans"/>
              <a:ea typeface="Open Sans"/>
              <a:cs typeface="Open Sans"/>
              <a:sym typeface="Open Sans"/>
            </a:endParaRPr>
          </a:p>
        </p:txBody>
      </p:sp>
      <p:pic>
        <p:nvPicPr>
          <p:cNvPr id="7" name="Shape 1525"/>
          <p:cNvPicPr preferRelativeResize="0"/>
          <p:nvPr/>
        </p:nvPicPr>
        <p:blipFill rotWithShape="1">
          <a:blip r:embed="rId2">
            <a:alphaModFix/>
          </a:blip>
          <a:srcRect/>
          <a:stretch/>
        </p:blipFill>
        <p:spPr>
          <a:xfrm>
            <a:off x="5260040" y="881226"/>
            <a:ext cx="3620802" cy="2883047"/>
          </a:xfrm>
          <a:prstGeom prst="rect">
            <a:avLst/>
          </a:prstGeom>
          <a:noFill/>
          <a:ln>
            <a:noFill/>
          </a:ln>
        </p:spPr>
      </p:pic>
    </p:spTree>
    <p:extLst>
      <p:ext uri="{BB962C8B-B14F-4D97-AF65-F5344CB8AC3E}">
        <p14:creationId xmlns:p14="http://schemas.microsoft.com/office/powerpoint/2010/main" val="504708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_PPT_Template_16x9_internal_02_2014-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10684</TotalTime>
  <Words>1285</Words>
  <Application>Microsoft Macintosh PowerPoint</Application>
  <PresentationFormat>On-screen Show (16:9)</PresentationFormat>
  <Paragraphs>282</Paragraphs>
  <Slides>32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Noto Sans Symbols</vt:lpstr>
      <vt:lpstr>Open Sans</vt:lpstr>
      <vt:lpstr>Source Sans Pro</vt:lpstr>
      <vt:lpstr>Verdana</vt:lpstr>
      <vt:lpstr>simple-light-2</vt:lpstr>
      <vt:lpstr>Pivotal_PPT_Template_16x9_internal_02_2014-4</vt:lpstr>
      <vt:lpstr>PowerPoint Presentation</vt:lpstr>
      <vt:lpstr>PCF 101 Agenda</vt:lpstr>
      <vt:lpstr>PCF Overview The Cloud-Native Platform</vt:lpstr>
      <vt:lpstr>What is Cloud foundry </vt:lpstr>
      <vt:lpstr>The Cloud Platform Evolution</vt:lpstr>
      <vt:lpstr>PowerPoint Presentation</vt:lpstr>
      <vt:lpstr>Orgs, Spaces, Users, and Quota </vt:lpstr>
      <vt:lpstr>Orgs, Spaces, Users, and Quotas</vt:lpstr>
      <vt:lpstr>Organizations</vt:lpstr>
      <vt:lpstr>Quotas and Plans</vt:lpstr>
      <vt:lpstr>Spaces</vt:lpstr>
      <vt:lpstr>Users and Roles</vt:lpstr>
      <vt:lpstr>CF CLI, Apps Manager, Cloud Controller API</vt:lpstr>
      <vt:lpstr>CF CLI</vt:lpstr>
      <vt:lpstr>Apps Manager</vt:lpstr>
      <vt:lpstr>Cloud Controller API</vt:lpstr>
      <vt:lpstr>Buildpacks </vt:lpstr>
      <vt:lpstr>Buildpacks</vt:lpstr>
      <vt:lpstr>PCF System Buildpacks</vt:lpstr>
      <vt:lpstr>Services </vt:lpstr>
      <vt:lpstr>What is  a Service?</vt:lpstr>
      <vt:lpstr>Types Of Services</vt:lpstr>
      <vt:lpstr>Managed Service</vt:lpstr>
      <vt:lpstr>User Provided Service instances</vt:lpstr>
      <vt:lpstr>Logging</vt:lpstr>
      <vt:lpstr>Logging</vt:lpstr>
      <vt:lpstr>Logging – Apps Manager</vt:lpstr>
      <vt:lpstr>Logging - CLI</vt:lpstr>
      <vt:lpstr>Domains and Routes </vt:lpstr>
      <vt:lpstr>Domains</vt:lpstr>
      <vt:lpstr>Routes</vt:lpstr>
      <vt:lpstr>Hands-on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PCF  Prepared for</dc:title>
  <cp:lastModifiedBy>Chris Phillipson</cp:lastModifiedBy>
  <cp:revision>23</cp:revision>
  <dcterms:modified xsi:type="dcterms:W3CDTF">2017-09-30T00:18:45Z</dcterms:modified>
</cp:coreProperties>
</file>